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572" r:id="rId2"/>
    <p:sldId id="547" r:id="rId3"/>
    <p:sldId id="556" r:id="rId4"/>
    <p:sldId id="457" r:id="rId5"/>
    <p:sldId id="453" r:id="rId6"/>
    <p:sldId id="464" r:id="rId7"/>
    <p:sldId id="467" r:id="rId8"/>
    <p:sldId id="477" r:id="rId9"/>
    <p:sldId id="469" r:id="rId10"/>
    <p:sldId id="478" r:id="rId11"/>
    <p:sldId id="409" r:id="rId12"/>
    <p:sldId id="403" r:id="rId13"/>
    <p:sldId id="412" r:id="rId14"/>
    <p:sldId id="413" r:id="rId15"/>
    <p:sldId id="415" r:id="rId16"/>
    <p:sldId id="419" r:id="rId17"/>
    <p:sldId id="421" r:id="rId18"/>
    <p:sldId id="422" r:id="rId19"/>
    <p:sldId id="437" r:id="rId20"/>
    <p:sldId id="438" r:id="rId21"/>
    <p:sldId id="440" r:id="rId22"/>
    <p:sldId id="570" r:id="rId23"/>
    <p:sldId id="498" r:id="rId24"/>
    <p:sldId id="574" r:id="rId25"/>
    <p:sldId id="499" r:id="rId26"/>
    <p:sldId id="539" r:id="rId27"/>
    <p:sldId id="511" r:id="rId28"/>
    <p:sldId id="510" r:id="rId29"/>
    <p:sldId id="512" r:id="rId30"/>
    <p:sldId id="513" r:id="rId31"/>
    <p:sldId id="564" r:id="rId32"/>
    <p:sldId id="549" r:id="rId33"/>
    <p:sldId id="565" r:id="rId3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94692"/>
  </p:normalViewPr>
  <p:slideViewPr>
    <p:cSldViewPr snapToGrid="0" showGuides="1">
      <p:cViewPr>
        <p:scale>
          <a:sx n="102" d="100"/>
          <a:sy n="102" d="100"/>
        </p:scale>
        <p:origin x="144" y="4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A23C5F-AAB2-F442-AB13-7403660ED078}" type="datetimeFigureOut">
              <a:rPr kumimoji="1" lang="zh-CN" altLang="en-US" smtClean="0"/>
              <a:t>2025/6/11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3B63FD-2593-AF44-BCAF-F92BDE8918B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01928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375DBA-B8B0-5942-8BF8-417363543952}" type="slidenum">
              <a:rPr lang="en-US" altLang="zh-CN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46285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375DBA-B8B0-5942-8BF8-417363543952}" type="slidenum">
              <a:rPr lang="en-US" altLang="zh-CN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30764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375DBA-B8B0-5942-8BF8-417363543952}" type="slidenum">
              <a:rPr lang="en-US" altLang="zh-CN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09363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375DBA-B8B0-5942-8BF8-417363543952}" type="slidenum">
              <a:rPr lang="en-US" altLang="zh-CN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71798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375DBA-B8B0-5942-8BF8-417363543952}" type="slidenum">
              <a:rPr lang="en-US" altLang="zh-CN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56042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375DBA-B8B0-5942-8BF8-417363543952}" type="slidenum">
              <a:rPr lang="en-US" altLang="zh-CN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67149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375DBA-B8B0-5942-8BF8-417363543952}" type="slidenum">
              <a:rPr lang="en-US" altLang="zh-CN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58919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375DBA-B8B0-5942-8BF8-417363543952}" type="slidenum">
              <a:rPr lang="en-US" altLang="zh-CN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99863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375DBA-B8B0-5942-8BF8-417363543952}" type="slidenum">
              <a:rPr lang="en-US" altLang="zh-CN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7906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375DBA-B8B0-5942-8BF8-417363543952}" type="slidenum">
              <a:rPr lang="en-US" altLang="zh-CN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39631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375DBA-B8B0-5942-8BF8-417363543952}" type="slidenum">
              <a:rPr lang="en-US" altLang="zh-CN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7697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375DBA-B8B0-5942-8BF8-417363543952}" type="slidenum">
              <a:rPr lang="en-US" altLang="zh-CN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1251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375DBA-B8B0-5942-8BF8-417363543952}" type="slidenum">
              <a:rPr lang="en-US" altLang="zh-CN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04728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375DBA-B8B0-5942-8BF8-417363543952}" type="slidenum">
              <a:rPr lang="en-US" altLang="zh-CN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4782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375DBA-B8B0-5942-8BF8-417363543952}" type="slidenum">
              <a:rPr lang="en-US" altLang="zh-CN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7906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375DBA-B8B0-5942-8BF8-417363543952}" type="slidenum">
              <a:rPr lang="en-US" altLang="zh-CN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13560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375DBA-B8B0-5942-8BF8-417363543952}" type="slidenum">
              <a:rPr lang="en-US" altLang="zh-CN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92538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375DBA-B8B0-5942-8BF8-417363543952}" type="slidenum">
              <a:rPr lang="en-US" altLang="zh-CN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74187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375DBA-B8B0-5942-8BF8-417363543952}" type="slidenum">
              <a:rPr lang="en-US" altLang="zh-CN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71250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375DBA-B8B0-5942-8BF8-417363543952}" type="slidenum">
              <a:rPr lang="en-US" altLang="zh-CN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67108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375DBA-B8B0-5942-8BF8-417363543952}" type="slidenum">
              <a:rPr lang="en-US" altLang="zh-CN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32448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375DBA-B8B0-5942-8BF8-417363543952}" type="slidenum">
              <a:rPr lang="en-US" altLang="zh-CN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2423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375DBA-B8B0-5942-8BF8-417363543952}" type="slidenum">
              <a:rPr lang="en-US" altLang="zh-CN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45490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375DBA-B8B0-5942-8BF8-417363543952}" type="slidenum">
              <a:rPr lang="en-US" altLang="zh-CN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24183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375DBA-B8B0-5942-8BF8-417363543952}" type="slidenum">
              <a:rPr lang="en-US" altLang="zh-CN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48415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375DBA-B8B0-5942-8BF8-417363543952}" type="slidenum">
              <a:rPr lang="en-US" altLang="zh-CN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92927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375DBA-B8B0-5942-8BF8-417363543952}" type="slidenum">
              <a:rPr lang="en-US" altLang="zh-CN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2926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375DBA-B8B0-5942-8BF8-417363543952}" type="slidenum">
              <a:rPr lang="en-US" altLang="zh-CN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8808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375DBA-B8B0-5942-8BF8-417363543952}" type="slidenum">
              <a:rPr lang="en-US" altLang="zh-CN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05266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375DBA-B8B0-5942-8BF8-417363543952}" type="slidenum">
              <a:rPr lang="en-US" altLang="zh-CN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4169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375DBA-B8B0-5942-8BF8-417363543952}" type="slidenum">
              <a:rPr lang="en-US" altLang="zh-CN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8567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375DBA-B8B0-5942-8BF8-417363543952}" type="slidenum">
              <a:rPr lang="en-US" altLang="zh-CN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0442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375DBA-B8B0-5942-8BF8-417363543952}" type="slidenum">
              <a:rPr lang="en-US" altLang="zh-CN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6300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8609FD-AEBF-5B80-1673-6DBF282F76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A0DE963-DA56-9DA2-9863-49A6DF205F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95F5CD2-6D1B-4A8A-DEBE-22798D800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4E293-1C4B-0F48-9D08-D2042BF8F0DA}" type="datetimeFigureOut">
              <a:rPr kumimoji="1" lang="zh-CN" altLang="en-US" smtClean="0"/>
              <a:t>2025/6/11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15A10F-85A9-0F01-AD6D-2BAC9CD6B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3BA5362-9393-B2AC-5E9D-BA9A8DBBB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39C3-9A9B-1D4D-9710-07DD4D74ACB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281791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882628-DCFD-ED07-7785-33B28D693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C633FC1-4C65-8106-E6E8-6794255864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DB7DDF-EF64-5A24-3659-9DA94575A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4E293-1C4B-0F48-9D08-D2042BF8F0DA}" type="datetimeFigureOut">
              <a:rPr kumimoji="1" lang="zh-CN" altLang="en-US" smtClean="0"/>
              <a:t>2025/6/11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7EE9494-C24F-9394-679E-1ADB466C8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1AFE807-0390-582B-97B4-2AACBBAC6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39C3-9A9B-1D4D-9710-07DD4D74ACB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19385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BB5C10E-4932-9075-0D76-7F6CF674AA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E8B6131-2E76-A27F-3DFC-2D34D1879B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A3B52C9-BA2B-8D76-B698-0A68BED9E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4E293-1C4B-0F48-9D08-D2042BF8F0DA}" type="datetimeFigureOut">
              <a:rPr kumimoji="1" lang="zh-CN" altLang="en-US" smtClean="0"/>
              <a:t>2025/6/11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A834F4-23B5-DA5E-E754-B8FD5B151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63BA6FE-A4DC-9144-1385-510D987DF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39C3-9A9B-1D4D-9710-07DD4D74ACB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57066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8587A4-3CBF-F611-1841-23CF24905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38A631B-3D53-666D-77FE-E0D93FE1D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0951144-3C12-4F59-A09F-8FA2278F8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4E293-1C4B-0F48-9D08-D2042BF8F0DA}" type="datetimeFigureOut">
              <a:rPr kumimoji="1" lang="zh-CN" altLang="en-US" smtClean="0"/>
              <a:t>2025/6/11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8A9380B-6DD1-A9A0-5BE5-9E5F3B705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D1E4E7D-8BB7-1D83-A031-8EB20D757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39C3-9A9B-1D4D-9710-07DD4D74ACB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09396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12DFF9-2955-DBE6-2074-A998179DF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151D5D1-2DF9-01FC-9302-2A49725007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4C25176-9A4D-5A48-FD8E-4DD5A318C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4E293-1C4B-0F48-9D08-D2042BF8F0DA}" type="datetimeFigureOut">
              <a:rPr kumimoji="1" lang="zh-CN" altLang="en-US" smtClean="0"/>
              <a:t>2025/6/11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91C93D3-3705-9671-714D-58BDF2F2B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46F55A6-B56B-EE72-A2F9-EDE09248D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39C3-9A9B-1D4D-9710-07DD4D74ACB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82328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A3C008-EA24-C2E5-1073-F546F2AD8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6A3E82D-FE74-4B9E-7C06-9D62988512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5FCA0EE-FCF0-C856-5C96-35CF369E94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B577796-D3FB-6D56-DEDC-2C0EFB742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4E293-1C4B-0F48-9D08-D2042BF8F0DA}" type="datetimeFigureOut">
              <a:rPr kumimoji="1" lang="zh-CN" altLang="en-US" smtClean="0"/>
              <a:t>2025/6/11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0FF8C8D-AC37-F2BF-58F7-0A4FFB28A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18F4539-3984-F345-5FEA-EED84C059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39C3-9A9B-1D4D-9710-07DD4D74ACB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73271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A7DA4F-0C16-0C3D-A4E3-869AD4AAF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EC4F1EA-6D3F-EBA9-7791-8315C43F3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42166AE-92F4-BEA6-72C5-20630CEA48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C38D1E0-F895-F581-8F0B-050A043FDA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2344B2C-3628-AD73-144D-C6C3AD097A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EEB957D-F1E2-A7D2-5484-60E3CEB56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4E293-1C4B-0F48-9D08-D2042BF8F0DA}" type="datetimeFigureOut">
              <a:rPr kumimoji="1" lang="zh-CN" altLang="en-US" smtClean="0"/>
              <a:t>2025/6/11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F759DD0-3268-C64A-3FF3-3609D61E7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2EF4D78-D519-EE59-BDD9-9FFD9059D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39C3-9A9B-1D4D-9710-07DD4D74ACB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46593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A08324-2CE5-71D3-D834-A02F44585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C967658-D3FF-A25C-6FE6-439B150E3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4E293-1C4B-0F48-9D08-D2042BF8F0DA}" type="datetimeFigureOut">
              <a:rPr kumimoji="1" lang="zh-CN" altLang="en-US" smtClean="0"/>
              <a:t>2025/6/11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B5ACE1E-EF7A-BF4B-7324-FAE9EBF96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CD62635-8592-0C38-F837-5E3207B69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39C3-9A9B-1D4D-9710-07DD4D74ACB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79848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04507E3-5B46-3038-3712-532E56F28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4E293-1C4B-0F48-9D08-D2042BF8F0DA}" type="datetimeFigureOut">
              <a:rPr kumimoji="1" lang="zh-CN" altLang="en-US" smtClean="0"/>
              <a:t>2025/6/11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380E276-3452-F1C0-525E-28ED2820D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73A0B94-EC79-C8A7-691C-ED847201B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39C3-9A9B-1D4D-9710-07DD4D74ACB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91819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B7485E-F43B-817B-F94B-AC07CC497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3066C0-2CBA-8CB1-F0EE-C9DA17E17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DDFF7C6-CC5C-6FA9-DAB6-B5CFAB12DD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3ACDBAA-EE7D-7F91-F77C-385D53E5E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4E293-1C4B-0F48-9D08-D2042BF8F0DA}" type="datetimeFigureOut">
              <a:rPr kumimoji="1" lang="zh-CN" altLang="en-US" smtClean="0"/>
              <a:t>2025/6/11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7B280FD-0A7E-77AE-91EA-AB03EF565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8196294-8ACF-688B-1D18-9480C8904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39C3-9A9B-1D4D-9710-07DD4D74ACB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56295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3C6404-1887-5176-D194-D8A1BD293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98BCDD8-4F0F-BE39-7048-51C834AE36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55A420F-F557-C194-BA24-8E222CA1D3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2A18778-A91C-6BC5-A4DC-5E16B9988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4E293-1C4B-0F48-9D08-D2042BF8F0DA}" type="datetimeFigureOut">
              <a:rPr kumimoji="1" lang="zh-CN" altLang="en-US" smtClean="0"/>
              <a:t>2025/6/11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108B717-EFDC-7E32-C14E-71BE33129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42433EE-651E-6E93-4460-D5A12579A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39C3-9A9B-1D4D-9710-07DD4D74ACB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33532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E8F51D4-5399-76A1-F73C-49D198CC4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79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F886043-AC0D-F166-BBA1-C6C6FD6A90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50731"/>
            <a:ext cx="10515600" cy="4926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EA0B35-6056-C08A-2149-A1E9207C76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0444E293-1C4B-0F48-9D08-D2042BF8F0DA}" type="datetimeFigureOut">
              <a:rPr kumimoji="1" lang="zh-CN" altLang="en-US" smtClean="0"/>
              <a:pPr/>
              <a:t>2025/6/11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FFD7D2-016F-5E74-CAFC-55A54C7AC8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A150319-FEE4-6E2E-7858-9B52F5CDA8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078339C3-9A9B-1D4D-9710-07DD4D74ACBE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6538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5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6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29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>
            <a:extLst>
              <a:ext uri="{FF2B5EF4-FFF2-40B4-BE49-F238E27FC236}">
                <a16:creationId xmlns:a16="http://schemas.microsoft.com/office/drawing/2014/main" id="{FD1E27C5-EB84-3690-7009-A126440807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368" y="3298689"/>
            <a:ext cx="10601264" cy="165576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zh-CN" sz="2800" b="1" i="0" dirty="0"/>
              <a:t>Cong Liang</a:t>
            </a:r>
            <a:r>
              <a:rPr lang="en-US" altLang="zh-CN" sz="2800" b="1" i="0" baseline="30000" dirty="0"/>
              <a:t>1</a:t>
            </a:r>
            <a:r>
              <a:rPr lang="en-US" altLang="zh-CN" sz="2800" i="0" dirty="0"/>
              <a:t>, Xiangli Song</a:t>
            </a:r>
            <a:r>
              <a:rPr lang="en-US" altLang="zh-CN" sz="2800" i="0" baseline="30000" dirty="0"/>
              <a:t>1</a:t>
            </a:r>
            <a:r>
              <a:rPr lang="en-US" altLang="zh-CN" sz="2800" i="0" dirty="0"/>
              <a:t>, Jing Cheng</a:t>
            </a:r>
            <a:r>
              <a:rPr lang="en-US" altLang="zh-CN" sz="2800" i="0" baseline="30000" dirty="0"/>
              <a:t>1</a:t>
            </a:r>
            <a:r>
              <a:rPr lang="en-US" altLang="zh-CN" sz="2800" i="0" dirty="0"/>
              <a:t>, Mowei Wang</a:t>
            </a:r>
            <a:r>
              <a:rPr lang="en-US" altLang="zh-CN" sz="2800" i="0" baseline="30000" dirty="0"/>
              <a:t>2</a:t>
            </a:r>
            <a:r>
              <a:rPr lang="en-US" altLang="zh-CN" sz="2800" i="0" dirty="0"/>
              <a:t>, Yashe Liu</a:t>
            </a:r>
            <a:r>
              <a:rPr lang="en-US" altLang="zh-CN" sz="2800" i="0" baseline="30000" dirty="0"/>
              <a:t>2</a:t>
            </a:r>
            <a:r>
              <a:rPr lang="en-US" altLang="zh-CN" sz="2800" i="0" dirty="0"/>
              <a:t>, Zhenhua Liu</a:t>
            </a:r>
            <a:r>
              <a:rPr lang="en-US" altLang="zh-CN" sz="2800" i="0" baseline="30000" dirty="0"/>
              <a:t>2</a:t>
            </a:r>
            <a:r>
              <a:rPr lang="en-US" altLang="zh-CN" sz="2800" i="0" dirty="0"/>
              <a:t>, Shizhen Zhao</a:t>
            </a:r>
            <a:r>
              <a:rPr lang="en-US" altLang="zh-CN" sz="2800" i="0" baseline="30000" dirty="0"/>
              <a:t>3</a:t>
            </a:r>
            <a:r>
              <a:rPr lang="en-US" altLang="zh-CN" sz="2800" i="0" dirty="0"/>
              <a:t>, Yong Cui</a:t>
            </a:r>
            <a:r>
              <a:rPr lang="en-US" altLang="zh-CN" sz="2800" i="0" baseline="30000" dirty="0"/>
              <a:t>1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i="0" baseline="30000" dirty="0"/>
              <a:t>1</a:t>
            </a:r>
            <a:r>
              <a:rPr lang="en-US" altLang="zh-CN" i="0" dirty="0"/>
              <a:t>Tsinghua University,  </a:t>
            </a:r>
            <a:r>
              <a:rPr lang="en-US" altLang="zh-CN" i="0" baseline="30000" dirty="0"/>
              <a:t>2</a:t>
            </a:r>
            <a:r>
              <a:rPr lang="en-US" altLang="zh-CN" i="0" dirty="0"/>
              <a:t>Huawei Technologies Co., Ltd,  </a:t>
            </a:r>
            <a:r>
              <a:rPr lang="en-US" altLang="zh-CN" i="0" baseline="30000" dirty="0"/>
              <a:t>3</a:t>
            </a:r>
            <a:r>
              <a:rPr lang="en-US" altLang="zh-CN" i="0" dirty="0"/>
              <a:t>Shanghai Jiao Tong University</a:t>
            </a:r>
            <a:endParaRPr lang="zh-CN" altLang="en-US" i="0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480C1F26-88CA-A819-C102-D33BFCD578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3198" y="1551174"/>
            <a:ext cx="10519348" cy="1355893"/>
          </a:xfrm>
        </p:spPr>
        <p:txBody>
          <a:bodyPr>
            <a:noAutofit/>
          </a:bodyPr>
          <a:lstStyle/>
          <a:p>
            <a:r>
              <a:rPr lang="en-US" altLang="zh-CN" sz="4000" b="1" dirty="0"/>
              <a:t>NegotiaToR: Towards A Simple Yet Effective </a:t>
            </a:r>
            <a:br>
              <a:rPr lang="en-US" altLang="zh-CN" sz="4000" b="1" dirty="0"/>
            </a:br>
            <a:r>
              <a:rPr lang="en-US" altLang="zh-CN" sz="4000" b="1" dirty="0"/>
              <a:t>On-demand Reconfigurable Datacenter Network</a:t>
            </a:r>
            <a:endParaRPr lang="zh-CN" altLang="en-US" sz="4000" b="1" dirty="0"/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EB137F54-9DA8-2678-2059-8FF6C2011726}"/>
              </a:ext>
            </a:extLst>
          </p:cNvPr>
          <p:cNvGrpSpPr/>
          <p:nvPr/>
        </p:nvGrpSpPr>
        <p:grpSpPr>
          <a:xfrm>
            <a:off x="932091" y="4881400"/>
            <a:ext cx="10314369" cy="1105803"/>
            <a:chOff x="932091" y="4881400"/>
            <a:chExt cx="10314369" cy="1105803"/>
          </a:xfrm>
        </p:grpSpPr>
        <p:pic>
          <p:nvPicPr>
            <p:cNvPr id="11" name="图片 10" descr="文本&#10;&#10;中度可信度描述已自动生成">
              <a:extLst>
                <a:ext uri="{FF2B5EF4-FFF2-40B4-BE49-F238E27FC236}">
                  <a16:creationId xmlns:a16="http://schemas.microsoft.com/office/drawing/2014/main" id="{7512A3C5-A1D0-7C14-4A5E-E098B24848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82714" y="4881400"/>
              <a:ext cx="3363746" cy="1105803"/>
            </a:xfrm>
            <a:prstGeom prst="rect">
              <a:avLst/>
            </a:prstGeom>
          </p:spPr>
        </p:pic>
        <p:pic>
          <p:nvPicPr>
            <p:cNvPr id="13" name="图片 12" descr="图片包含 徽标&#10;&#10;描述已自动生成">
              <a:extLst>
                <a:ext uri="{FF2B5EF4-FFF2-40B4-BE49-F238E27FC236}">
                  <a16:creationId xmlns:a16="http://schemas.microsoft.com/office/drawing/2014/main" id="{A1540147-8A5E-8806-5522-E05468CE48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2091" y="4979568"/>
              <a:ext cx="2531310" cy="909467"/>
            </a:xfrm>
            <a:prstGeom prst="rect">
              <a:avLst/>
            </a:prstGeom>
          </p:spPr>
        </p:pic>
        <p:pic>
          <p:nvPicPr>
            <p:cNvPr id="16" name="图片 15" descr="徽标&#10;&#10;描述已自动生成">
              <a:extLst>
                <a:ext uri="{FF2B5EF4-FFF2-40B4-BE49-F238E27FC236}">
                  <a16:creationId xmlns:a16="http://schemas.microsoft.com/office/drawing/2014/main" id="{582B9E35-D1D1-0887-039C-82D4AE883A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98096" y="5080625"/>
              <a:ext cx="2959230" cy="647523"/>
            </a:xfrm>
            <a:prstGeom prst="rect">
              <a:avLst/>
            </a:prstGeom>
          </p:spPr>
        </p:pic>
      </p:grpSp>
      <p:pic>
        <p:nvPicPr>
          <p:cNvPr id="5" name="图片 4" descr="徽标&#10;&#10;中度可信度描述已自动生成">
            <a:extLst>
              <a:ext uri="{FF2B5EF4-FFF2-40B4-BE49-F238E27FC236}">
                <a16:creationId xmlns:a16="http://schemas.microsoft.com/office/drawing/2014/main" id="{27AAC11A-9089-58EF-848F-6A12B4513F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79131" y="30874"/>
            <a:ext cx="1817914" cy="181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945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5F348380-D983-441D-4E34-CDCCA2DB7E9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116040" y="2808035"/>
            <a:ext cx="6286500" cy="2953134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F2A12EAF-0C5F-CAAB-3C96-DD29F813CF27}"/>
              </a:ext>
            </a:extLst>
          </p:cNvPr>
          <p:cNvSpPr txBox="1"/>
          <p:nvPr/>
        </p:nvSpPr>
        <p:spPr>
          <a:xfrm>
            <a:off x="1839569" y="4018292"/>
            <a:ext cx="902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AWGR</a:t>
            </a:r>
            <a:endParaRPr lang="zh-CN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文本框 80">
            <a:extLst>
              <a:ext uri="{FF2B5EF4-FFF2-40B4-BE49-F238E27FC236}">
                <a16:creationId xmlns:a16="http://schemas.microsoft.com/office/drawing/2014/main" id="{FF1652FC-43E5-6645-2336-1F90626B24B8}"/>
              </a:ext>
            </a:extLst>
          </p:cNvPr>
          <p:cNvSpPr txBox="1"/>
          <p:nvPr/>
        </p:nvSpPr>
        <p:spPr>
          <a:xfrm>
            <a:off x="2877257" y="5771893"/>
            <a:ext cx="13943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to ToR 2</a:t>
            </a:r>
            <a:endParaRPr kumimoji="1"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" name="文本框 81">
            <a:extLst>
              <a:ext uri="{FF2B5EF4-FFF2-40B4-BE49-F238E27FC236}">
                <a16:creationId xmlns:a16="http://schemas.microsoft.com/office/drawing/2014/main" id="{1E45A9EB-97C4-D6AE-5D55-7A6975AA99E8}"/>
              </a:ext>
            </a:extLst>
          </p:cNvPr>
          <p:cNvSpPr txBox="1"/>
          <p:nvPr/>
        </p:nvSpPr>
        <p:spPr>
          <a:xfrm>
            <a:off x="5364421" y="5771893"/>
            <a:ext cx="15486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to ToR 2, 4</a:t>
            </a:r>
            <a:endParaRPr kumimoji="1"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3" name="矩形 82">
            <a:extLst>
              <a:ext uri="{FF2B5EF4-FFF2-40B4-BE49-F238E27FC236}">
                <a16:creationId xmlns:a16="http://schemas.microsoft.com/office/drawing/2014/main" id="{C67AF3DF-0BCF-095F-B858-018C98B1FF4C}"/>
              </a:ext>
            </a:extLst>
          </p:cNvPr>
          <p:cNvSpPr/>
          <p:nvPr/>
        </p:nvSpPr>
        <p:spPr>
          <a:xfrm>
            <a:off x="1619810" y="5787254"/>
            <a:ext cx="1247147" cy="4167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Traffic</a:t>
            </a:r>
          </a:p>
          <a:p>
            <a:pPr algn="ctr"/>
            <a:r>
              <a:rPr kumimoji="1" lang="en-US" altLang="zh-CN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demands</a:t>
            </a:r>
            <a:endParaRPr kumimoji="1" lang="zh-CN" alt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2" name="文本框 461">
            <a:extLst>
              <a:ext uri="{FF2B5EF4-FFF2-40B4-BE49-F238E27FC236}">
                <a16:creationId xmlns:a16="http://schemas.microsoft.com/office/drawing/2014/main" id="{7B01591E-DF40-0D94-2130-BA64EF8C9F37}"/>
              </a:ext>
            </a:extLst>
          </p:cNvPr>
          <p:cNvSpPr txBox="1"/>
          <p:nvPr/>
        </p:nvSpPr>
        <p:spPr>
          <a:xfrm>
            <a:off x="2006785" y="5070198"/>
            <a:ext cx="468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err="1">
                <a:latin typeface="Calibri" panose="020F0502020204030204" pitchFamily="34" charset="0"/>
                <a:cs typeface="Calibri" panose="020F0502020204030204" pitchFamily="34" charset="0"/>
              </a:rPr>
              <a:t>Src</a:t>
            </a:r>
            <a:endParaRPr lang="en-US" altLang="zh-CN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3" name="文本框 462">
            <a:extLst>
              <a:ext uri="{FF2B5EF4-FFF2-40B4-BE49-F238E27FC236}">
                <a16:creationId xmlns:a16="http://schemas.microsoft.com/office/drawing/2014/main" id="{1301C2EF-FCB4-97EF-04E3-7124D5E322B7}"/>
              </a:ext>
            </a:extLst>
          </p:cNvPr>
          <p:cNvSpPr txBox="1"/>
          <p:nvPr/>
        </p:nvSpPr>
        <p:spPr>
          <a:xfrm>
            <a:off x="1993635" y="2966399"/>
            <a:ext cx="499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Dst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549168BB-349C-6144-8A25-46206E8331EE}"/>
              </a:ext>
            </a:extLst>
          </p:cNvPr>
          <p:cNvSpPr txBox="1"/>
          <p:nvPr/>
        </p:nvSpPr>
        <p:spPr>
          <a:xfrm>
            <a:off x="525234" y="1300617"/>
            <a:ext cx="11012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Example on the parallel network topology: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B582FAF-AF5B-EF95-41A2-06D8EA070AB2}"/>
              </a:ext>
            </a:extLst>
          </p:cNvPr>
          <p:cNvSpPr txBox="1"/>
          <p:nvPr/>
        </p:nvSpPr>
        <p:spPr>
          <a:xfrm>
            <a:off x="9460851" y="2795365"/>
            <a:ext cx="253508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Each port can receive  from all other ToRs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B618AD7-7D47-07B5-908D-37AA65993863}"/>
              </a:ext>
            </a:extLst>
          </p:cNvPr>
          <p:cNvSpPr txBox="1"/>
          <p:nvPr/>
        </p:nvSpPr>
        <p:spPr>
          <a:xfrm>
            <a:off x="5106468" y="2075731"/>
            <a:ext cx="315820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Need to schedule multiple ports simultaneously</a:t>
            </a: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550DD3B0-9FEE-BB33-0CBF-0C3476D4E3B2}"/>
              </a:ext>
            </a:extLst>
          </p:cNvPr>
          <p:cNvSpPr/>
          <p:nvPr/>
        </p:nvSpPr>
        <p:spPr>
          <a:xfrm>
            <a:off x="4283111" y="3124200"/>
            <a:ext cx="1128090" cy="379051"/>
          </a:xfrm>
          <a:prstGeom prst="round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_</a:t>
            </a:r>
            <a:endParaRPr lang="zh-CN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B5C8023F-605B-79B6-E360-55F68329FE0C}"/>
              </a:ext>
            </a:extLst>
          </p:cNvPr>
          <p:cNvSpPr txBox="1">
            <a:spLocks/>
          </p:cNvSpPr>
          <p:nvPr/>
        </p:nvSpPr>
        <p:spPr>
          <a:xfrm>
            <a:off x="430236" y="173933"/>
            <a:ext cx="9585961" cy="893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altLang="zh-CN" sz="3600" b="1" dirty="0"/>
              <a:t>NegotiaToR Matching on flat topologies</a:t>
            </a:r>
            <a:endParaRPr lang="zh-CN" altLang="en-US" sz="3600" b="1" dirty="0"/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EC198DC3-E925-98F6-2502-6164B4EE343F}"/>
              </a:ext>
            </a:extLst>
          </p:cNvPr>
          <p:cNvSpPr/>
          <p:nvPr/>
        </p:nvSpPr>
        <p:spPr>
          <a:xfrm>
            <a:off x="3390900" y="3483429"/>
            <a:ext cx="1367102" cy="1567542"/>
          </a:xfrm>
          <a:custGeom>
            <a:avLst/>
            <a:gdLst>
              <a:gd name="connsiteX0" fmla="*/ 0 w 1367102"/>
              <a:gd name="connsiteY0" fmla="*/ 1567542 h 1567542"/>
              <a:gd name="connsiteX1" fmla="*/ 631371 w 1367102"/>
              <a:gd name="connsiteY1" fmla="*/ 1311728 h 1567542"/>
              <a:gd name="connsiteX2" fmla="*/ 1137557 w 1367102"/>
              <a:gd name="connsiteY2" fmla="*/ 1039585 h 1567542"/>
              <a:gd name="connsiteX3" fmla="*/ 1360714 w 1367102"/>
              <a:gd name="connsiteY3" fmla="*/ 620485 h 1567542"/>
              <a:gd name="connsiteX4" fmla="*/ 1284514 w 1367102"/>
              <a:gd name="connsiteY4" fmla="*/ 0 h 1567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7102" h="1567542">
                <a:moveTo>
                  <a:pt x="0" y="1567542"/>
                </a:moveTo>
                <a:cubicBezTo>
                  <a:pt x="220889" y="1483631"/>
                  <a:pt x="441778" y="1399721"/>
                  <a:pt x="631371" y="1311728"/>
                </a:cubicBezTo>
                <a:cubicBezTo>
                  <a:pt x="820964" y="1223735"/>
                  <a:pt x="1016000" y="1154792"/>
                  <a:pt x="1137557" y="1039585"/>
                </a:cubicBezTo>
                <a:cubicBezTo>
                  <a:pt x="1259114" y="924378"/>
                  <a:pt x="1336221" y="793749"/>
                  <a:pt x="1360714" y="620485"/>
                </a:cubicBezTo>
                <a:cubicBezTo>
                  <a:pt x="1385207" y="447221"/>
                  <a:pt x="1334860" y="223610"/>
                  <a:pt x="1284514" y="0"/>
                </a:cubicBezTo>
              </a:path>
            </a:pathLst>
          </a:custGeom>
          <a:noFill/>
          <a:ln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6E13B387-2204-C95F-6662-7DA1554CE0CB}"/>
              </a:ext>
            </a:extLst>
          </p:cNvPr>
          <p:cNvSpPr/>
          <p:nvPr/>
        </p:nvSpPr>
        <p:spPr>
          <a:xfrm>
            <a:off x="4675414" y="3532414"/>
            <a:ext cx="393617" cy="1594757"/>
          </a:xfrm>
          <a:custGeom>
            <a:avLst/>
            <a:gdLst>
              <a:gd name="connsiteX0" fmla="*/ 0 w 393617"/>
              <a:gd name="connsiteY0" fmla="*/ 1594757 h 1594757"/>
              <a:gd name="connsiteX1" fmla="*/ 304800 w 393617"/>
              <a:gd name="connsiteY1" fmla="*/ 1110343 h 1594757"/>
              <a:gd name="connsiteX2" fmla="*/ 391886 w 393617"/>
              <a:gd name="connsiteY2" fmla="*/ 854529 h 1594757"/>
              <a:gd name="connsiteX3" fmla="*/ 342900 w 393617"/>
              <a:gd name="connsiteY3" fmla="*/ 468086 h 1594757"/>
              <a:gd name="connsiteX4" fmla="*/ 119743 w 393617"/>
              <a:gd name="connsiteY4" fmla="*/ 0 h 1594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3617" h="1594757">
                <a:moveTo>
                  <a:pt x="0" y="1594757"/>
                </a:moveTo>
                <a:cubicBezTo>
                  <a:pt x="119743" y="1414235"/>
                  <a:pt x="239486" y="1233714"/>
                  <a:pt x="304800" y="1110343"/>
                </a:cubicBezTo>
                <a:cubicBezTo>
                  <a:pt x="370114" y="986972"/>
                  <a:pt x="385536" y="961572"/>
                  <a:pt x="391886" y="854529"/>
                </a:cubicBezTo>
                <a:cubicBezTo>
                  <a:pt x="398236" y="747486"/>
                  <a:pt x="388257" y="610507"/>
                  <a:pt x="342900" y="468086"/>
                </a:cubicBezTo>
                <a:cubicBezTo>
                  <a:pt x="297543" y="325665"/>
                  <a:pt x="208643" y="162832"/>
                  <a:pt x="119743" y="0"/>
                </a:cubicBezTo>
              </a:path>
            </a:pathLst>
          </a:custGeom>
          <a:noFill/>
          <a:ln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0EC69ADE-0BED-9A2B-562C-E1E3D02EBB48}"/>
              </a:ext>
            </a:extLst>
          </p:cNvPr>
          <p:cNvSpPr/>
          <p:nvPr/>
        </p:nvSpPr>
        <p:spPr>
          <a:xfrm>
            <a:off x="4920343" y="3548743"/>
            <a:ext cx="1028700" cy="1567543"/>
          </a:xfrm>
          <a:custGeom>
            <a:avLst/>
            <a:gdLst>
              <a:gd name="connsiteX0" fmla="*/ 1028700 w 1028700"/>
              <a:gd name="connsiteY0" fmla="*/ 1567543 h 1567543"/>
              <a:gd name="connsiteX1" fmla="*/ 495300 w 1028700"/>
              <a:gd name="connsiteY1" fmla="*/ 1148443 h 1567543"/>
              <a:gd name="connsiteX2" fmla="*/ 244928 w 1028700"/>
              <a:gd name="connsiteY2" fmla="*/ 664028 h 1567543"/>
              <a:gd name="connsiteX3" fmla="*/ 0 w 1028700"/>
              <a:gd name="connsiteY3" fmla="*/ 0 h 1567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8700" h="1567543">
                <a:moveTo>
                  <a:pt x="1028700" y="1567543"/>
                </a:moveTo>
                <a:cubicBezTo>
                  <a:pt x="827314" y="1433286"/>
                  <a:pt x="625929" y="1299029"/>
                  <a:pt x="495300" y="1148443"/>
                </a:cubicBezTo>
                <a:cubicBezTo>
                  <a:pt x="364671" y="997857"/>
                  <a:pt x="327478" y="855435"/>
                  <a:pt x="244928" y="664028"/>
                </a:cubicBezTo>
                <a:cubicBezTo>
                  <a:pt x="162378" y="472621"/>
                  <a:pt x="81189" y="236310"/>
                  <a:pt x="0" y="0"/>
                </a:cubicBezTo>
              </a:path>
            </a:pathLst>
          </a:custGeom>
          <a:noFill/>
          <a:ln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任意多边形: 形状 22">
            <a:extLst>
              <a:ext uri="{FF2B5EF4-FFF2-40B4-BE49-F238E27FC236}">
                <a16:creationId xmlns:a16="http://schemas.microsoft.com/office/drawing/2014/main" id="{CD568098-F307-0767-E5F3-489D8CF0DEA0}"/>
              </a:ext>
            </a:extLst>
          </p:cNvPr>
          <p:cNvSpPr/>
          <p:nvPr/>
        </p:nvSpPr>
        <p:spPr>
          <a:xfrm>
            <a:off x="5018314" y="3570514"/>
            <a:ext cx="2247900" cy="1534886"/>
          </a:xfrm>
          <a:custGeom>
            <a:avLst/>
            <a:gdLst>
              <a:gd name="connsiteX0" fmla="*/ 2247900 w 2247900"/>
              <a:gd name="connsiteY0" fmla="*/ 1534886 h 1534886"/>
              <a:gd name="connsiteX1" fmla="*/ 1050472 w 2247900"/>
              <a:gd name="connsiteY1" fmla="*/ 1115786 h 1534886"/>
              <a:gd name="connsiteX2" fmla="*/ 293915 w 2247900"/>
              <a:gd name="connsiteY2" fmla="*/ 658586 h 1534886"/>
              <a:gd name="connsiteX3" fmla="*/ 0 w 2247900"/>
              <a:gd name="connsiteY3" fmla="*/ 0 h 1534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7900" h="1534886">
                <a:moveTo>
                  <a:pt x="2247900" y="1534886"/>
                </a:moveTo>
                <a:cubicBezTo>
                  <a:pt x="1812018" y="1398361"/>
                  <a:pt x="1376136" y="1261836"/>
                  <a:pt x="1050472" y="1115786"/>
                </a:cubicBezTo>
                <a:cubicBezTo>
                  <a:pt x="724808" y="969736"/>
                  <a:pt x="468994" y="844550"/>
                  <a:pt x="293915" y="658586"/>
                </a:cubicBezTo>
                <a:cubicBezTo>
                  <a:pt x="118836" y="472622"/>
                  <a:pt x="59418" y="236311"/>
                  <a:pt x="0" y="0"/>
                </a:cubicBezTo>
              </a:path>
            </a:pathLst>
          </a:custGeom>
          <a:noFill/>
          <a:ln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任意多边形: 形状 25">
            <a:extLst>
              <a:ext uri="{FF2B5EF4-FFF2-40B4-BE49-F238E27FC236}">
                <a16:creationId xmlns:a16="http://schemas.microsoft.com/office/drawing/2014/main" id="{FE7F4F14-62D7-02CB-6DDF-958681F30453}"/>
              </a:ext>
            </a:extLst>
          </p:cNvPr>
          <p:cNvSpPr/>
          <p:nvPr/>
        </p:nvSpPr>
        <p:spPr>
          <a:xfrm>
            <a:off x="5099957" y="3581400"/>
            <a:ext cx="3771900" cy="1447800"/>
          </a:xfrm>
          <a:custGeom>
            <a:avLst/>
            <a:gdLst>
              <a:gd name="connsiteX0" fmla="*/ 3771900 w 3771900"/>
              <a:gd name="connsiteY0" fmla="*/ 1447800 h 1447800"/>
              <a:gd name="connsiteX1" fmla="*/ 2226129 w 3771900"/>
              <a:gd name="connsiteY1" fmla="*/ 1121229 h 1447800"/>
              <a:gd name="connsiteX2" fmla="*/ 1202872 w 3771900"/>
              <a:gd name="connsiteY2" fmla="*/ 903514 h 1447800"/>
              <a:gd name="connsiteX3" fmla="*/ 642257 w 3771900"/>
              <a:gd name="connsiteY3" fmla="*/ 642257 h 1447800"/>
              <a:gd name="connsiteX4" fmla="*/ 266700 w 3771900"/>
              <a:gd name="connsiteY4" fmla="*/ 337457 h 1447800"/>
              <a:gd name="connsiteX5" fmla="*/ 0 w 3771900"/>
              <a:gd name="connsiteY5" fmla="*/ 0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71900" h="1447800">
                <a:moveTo>
                  <a:pt x="3771900" y="1447800"/>
                </a:moveTo>
                <a:lnTo>
                  <a:pt x="2226129" y="1121229"/>
                </a:lnTo>
                <a:cubicBezTo>
                  <a:pt x="1797958" y="1030515"/>
                  <a:pt x="1466851" y="983343"/>
                  <a:pt x="1202872" y="903514"/>
                </a:cubicBezTo>
                <a:cubicBezTo>
                  <a:pt x="938893" y="823685"/>
                  <a:pt x="798286" y="736600"/>
                  <a:pt x="642257" y="642257"/>
                </a:cubicBezTo>
                <a:cubicBezTo>
                  <a:pt x="486228" y="547914"/>
                  <a:pt x="373743" y="444500"/>
                  <a:pt x="266700" y="337457"/>
                </a:cubicBezTo>
                <a:cubicBezTo>
                  <a:pt x="159657" y="230414"/>
                  <a:pt x="79828" y="115207"/>
                  <a:pt x="0" y="0"/>
                </a:cubicBezTo>
              </a:path>
            </a:pathLst>
          </a:custGeom>
          <a:noFill/>
          <a:ln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976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2" grpId="0"/>
      <p:bldP spid="83" grpId="0"/>
      <p:bldP spid="7" grpId="0"/>
      <p:bldP spid="9" grpId="0" animBg="1"/>
      <p:bldP spid="10" grpId="0" animBg="1"/>
      <p:bldP spid="11" grpId="0" animBg="1"/>
      <p:bldP spid="14" grpId="0" animBg="1"/>
      <p:bldP spid="23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9D1CC9CF-37FE-292F-CB05-2B2D50692465}"/>
              </a:ext>
            </a:extLst>
          </p:cNvPr>
          <p:cNvSpPr/>
          <p:nvPr/>
        </p:nvSpPr>
        <p:spPr>
          <a:xfrm>
            <a:off x="5027870" y="2074985"/>
            <a:ext cx="7565912" cy="4466492"/>
          </a:xfrm>
          <a:prstGeom prst="roundRect">
            <a:avLst>
              <a:gd name="adj" fmla="val 544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DFE27AF7-454C-4FE2-5796-0A2BC5D1F629}"/>
              </a:ext>
            </a:extLst>
          </p:cNvPr>
          <p:cNvSpPr txBox="1"/>
          <p:nvPr/>
        </p:nvSpPr>
        <p:spPr>
          <a:xfrm>
            <a:off x="6586817" y="2644321"/>
            <a:ext cx="468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err="1">
                <a:latin typeface="Calibri" panose="020F0502020204030204" pitchFamily="34" charset="0"/>
                <a:cs typeface="Calibri" panose="020F0502020204030204" pitchFamily="34" charset="0"/>
              </a:rPr>
              <a:t>Src</a:t>
            </a:r>
            <a:endParaRPr lang="en-US" altLang="zh-CN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0AA6773E-EA0F-3CC5-7C29-29D36CCCDCEA}"/>
              </a:ext>
            </a:extLst>
          </p:cNvPr>
          <p:cNvSpPr txBox="1"/>
          <p:nvPr/>
        </p:nvSpPr>
        <p:spPr>
          <a:xfrm>
            <a:off x="9774638" y="2647351"/>
            <a:ext cx="499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Dst</a:t>
            </a:r>
          </a:p>
        </p:txBody>
      </p:sp>
      <p:sp>
        <p:nvSpPr>
          <p:cNvPr id="72" name="矩形 71">
            <a:extLst>
              <a:ext uri="{FF2B5EF4-FFF2-40B4-BE49-F238E27FC236}">
                <a16:creationId xmlns:a16="http://schemas.microsoft.com/office/drawing/2014/main" id="{309B182F-7A34-C6BC-4B9F-3DE35EA27C0C}"/>
              </a:ext>
            </a:extLst>
          </p:cNvPr>
          <p:cNvSpPr/>
          <p:nvPr/>
        </p:nvSpPr>
        <p:spPr>
          <a:xfrm>
            <a:off x="5027870" y="2695883"/>
            <a:ext cx="1247147" cy="4167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Traffic</a:t>
            </a:r>
          </a:p>
          <a:p>
            <a:pPr algn="ctr"/>
            <a:r>
              <a:rPr kumimoji="1" lang="en-US" altLang="zh-CN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demands</a:t>
            </a:r>
            <a:endParaRPr kumimoji="1" lang="zh-CN" alt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文本框 77">
            <a:extLst>
              <a:ext uri="{FF2B5EF4-FFF2-40B4-BE49-F238E27FC236}">
                <a16:creationId xmlns:a16="http://schemas.microsoft.com/office/drawing/2014/main" id="{ED89462A-621D-25E8-34B4-F74AA6180908}"/>
              </a:ext>
            </a:extLst>
          </p:cNvPr>
          <p:cNvSpPr txBox="1"/>
          <p:nvPr/>
        </p:nvSpPr>
        <p:spPr>
          <a:xfrm>
            <a:off x="4949133" y="3599445"/>
            <a:ext cx="1394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to ToR 2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id="{889573E2-2983-6FAC-A485-5BA61B780485}"/>
              </a:ext>
            </a:extLst>
          </p:cNvPr>
          <p:cNvSpPr txBox="1"/>
          <p:nvPr/>
        </p:nvSpPr>
        <p:spPr>
          <a:xfrm>
            <a:off x="4949133" y="5195225"/>
            <a:ext cx="1394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to ToR 2, 4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箭头: 右 71">
            <a:extLst>
              <a:ext uri="{FF2B5EF4-FFF2-40B4-BE49-F238E27FC236}">
                <a16:creationId xmlns:a16="http://schemas.microsoft.com/office/drawing/2014/main" id="{E5094653-F63F-2463-0D6E-B205B43C07C1}"/>
              </a:ext>
            </a:extLst>
          </p:cNvPr>
          <p:cNvSpPr/>
          <p:nvPr/>
        </p:nvSpPr>
        <p:spPr>
          <a:xfrm>
            <a:off x="6785977" y="3679850"/>
            <a:ext cx="1018599" cy="262438"/>
          </a:xfrm>
          <a:prstGeom prst="rightArrow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箭头: 右 74">
            <a:extLst>
              <a:ext uri="{FF2B5EF4-FFF2-40B4-BE49-F238E27FC236}">
                <a16:creationId xmlns:a16="http://schemas.microsoft.com/office/drawing/2014/main" id="{E8E5DD23-23D2-AC15-E244-3B7374C1F090}"/>
              </a:ext>
            </a:extLst>
          </p:cNvPr>
          <p:cNvSpPr/>
          <p:nvPr/>
        </p:nvSpPr>
        <p:spPr>
          <a:xfrm>
            <a:off x="6817781" y="5292616"/>
            <a:ext cx="1018599" cy="262438"/>
          </a:xfrm>
          <a:prstGeom prst="rightArrow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箭头: 右 75">
            <a:extLst>
              <a:ext uri="{FF2B5EF4-FFF2-40B4-BE49-F238E27FC236}">
                <a16:creationId xmlns:a16="http://schemas.microsoft.com/office/drawing/2014/main" id="{4903D7A1-D388-7A8D-C082-8B025C554116}"/>
              </a:ext>
            </a:extLst>
          </p:cNvPr>
          <p:cNvSpPr/>
          <p:nvPr/>
        </p:nvSpPr>
        <p:spPr>
          <a:xfrm rot="20127259">
            <a:off x="6829470" y="4707147"/>
            <a:ext cx="1018599" cy="262438"/>
          </a:xfrm>
          <a:prstGeom prst="rightArrow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3E509BD4-60BF-F165-E772-B31907846572}"/>
              </a:ext>
            </a:extLst>
          </p:cNvPr>
          <p:cNvSpPr txBox="1"/>
          <p:nvPr/>
        </p:nvSpPr>
        <p:spPr>
          <a:xfrm>
            <a:off x="525234" y="1300617"/>
            <a:ext cx="11012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Example on the parallel network topology: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6CA6C50C-A96E-6748-8C4A-A967EE335088}"/>
              </a:ext>
            </a:extLst>
          </p:cNvPr>
          <p:cNvSpPr txBox="1">
            <a:spLocks/>
          </p:cNvSpPr>
          <p:nvPr/>
        </p:nvSpPr>
        <p:spPr>
          <a:xfrm>
            <a:off x="430236" y="173933"/>
            <a:ext cx="9585961" cy="893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altLang="zh-CN" sz="3600" b="1" dirty="0"/>
              <a:t>NegotiaToR Matching on flat topologies</a:t>
            </a:r>
            <a:endParaRPr lang="zh-CN" altLang="en-US" sz="3600" b="1" dirty="0"/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8FE7D33A-0B1B-9D15-0092-748DC39C1C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5681" y="3401150"/>
            <a:ext cx="584200" cy="91440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8ECFE753-9D53-A205-9757-B5CA8927C9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4638" y="3403523"/>
            <a:ext cx="571500" cy="91440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42088C18-7C2C-1364-91BD-0043045750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5681" y="5024045"/>
            <a:ext cx="584200" cy="91440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6DC0F458-313F-82BB-AC01-CAB5308E98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74638" y="5012400"/>
            <a:ext cx="5715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1314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: 圆角 41">
            <a:extLst>
              <a:ext uri="{FF2B5EF4-FFF2-40B4-BE49-F238E27FC236}">
                <a16:creationId xmlns:a16="http://schemas.microsoft.com/office/drawing/2014/main" id="{CEF56DDC-E092-EA17-CA86-E30C7F1D4A76}"/>
              </a:ext>
            </a:extLst>
          </p:cNvPr>
          <p:cNvSpPr/>
          <p:nvPr/>
        </p:nvSpPr>
        <p:spPr>
          <a:xfrm>
            <a:off x="5027870" y="2074985"/>
            <a:ext cx="7565912" cy="4466492"/>
          </a:xfrm>
          <a:prstGeom prst="roundRect">
            <a:avLst>
              <a:gd name="adj" fmla="val 544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138598BD-A391-E618-8B36-E303F8A5C751}"/>
              </a:ext>
            </a:extLst>
          </p:cNvPr>
          <p:cNvSpPr txBox="1"/>
          <p:nvPr/>
        </p:nvSpPr>
        <p:spPr>
          <a:xfrm>
            <a:off x="6586817" y="2644321"/>
            <a:ext cx="468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err="1">
                <a:latin typeface="Calibri" panose="020F0502020204030204" pitchFamily="34" charset="0"/>
                <a:cs typeface="Calibri" panose="020F0502020204030204" pitchFamily="34" charset="0"/>
              </a:rPr>
              <a:t>Src</a:t>
            </a:r>
            <a:endParaRPr lang="en-US" altLang="zh-CN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10B4B627-449F-AF77-113B-AB3B128C3C45}"/>
              </a:ext>
            </a:extLst>
          </p:cNvPr>
          <p:cNvSpPr txBox="1"/>
          <p:nvPr/>
        </p:nvSpPr>
        <p:spPr>
          <a:xfrm>
            <a:off x="9774638" y="2647351"/>
            <a:ext cx="499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Dst</a:t>
            </a: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266D7133-7725-B2EC-C7EE-FCB20FB676D3}"/>
              </a:ext>
            </a:extLst>
          </p:cNvPr>
          <p:cNvSpPr/>
          <p:nvPr/>
        </p:nvSpPr>
        <p:spPr>
          <a:xfrm>
            <a:off x="5027870" y="2695883"/>
            <a:ext cx="1247147" cy="4167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Traffic</a:t>
            </a:r>
          </a:p>
          <a:p>
            <a:pPr algn="ctr"/>
            <a:r>
              <a:rPr kumimoji="1" lang="en-US" altLang="zh-CN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demands</a:t>
            </a:r>
            <a:endParaRPr kumimoji="1" lang="zh-CN" alt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" name="箭头: 右 71">
            <a:extLst>
              <a:ext uri="{FF2B5EF4-FFF2-40B4-BE49-F238E27FC236}">
                <a16:creationId xmlns:a16="http://schemas.microsoft.com/office/drawing/2014/main" id="{867F03CA-ED13-B5D2-BE80-A28AA2A64C06}"/>
              </a:ext>
            </a:extLst>
          </p:cNvPr>
          <p:cNvSpPr/>
          <p:nvPr/>
        </p:nvSpPr>
        <p:spPr>
          <a:xfrm>
            <a:off x="7263057" y="3679850"/>
            <a:ext cx="1018599" cy="262438"/>
          </a:xfrm>
          <a:prstGeom prst="rightArrow">
            <a:avLst/>
          </a:prstGeom>
          <a:solidFill>
            <a:schemeClr val="accent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5" name="箭头: 右 74">
            <a:extLst>
              <a:ext uri="{FF2B5EF4-FFF2-40B4-BE49-F238E27FC236}">
                <a16:creationId xmlns:a16="http://schemas.microsoft.com/office/drawing/2014/main" id="{8FA32776-83A2-1E7A-EB4F-AC607461027E}"/>
              </a:ext>
            </a:extLst>
          </p:cNvPr>
          <p:cNvSpPr/>
          <p:nvPr/>
        </p:nvSpPr>
        <p:spPr>
          <a:xfrm>
            <a:off x="7263057" y="5292616"/>
            <a:ext cx="1018599" cy="262438"/>
          </a:xfrm>
          <a:prstGeom prst="rightArrow">
            <a:avLst/>
          </a:prstGeom>
          <a:solidFill>
            <a:schemeClr val="accent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6" name="箭头: 右 75">
            <a:extLst>
              <a:ext uri="{FF2B5EF4-FFF2-40B4-BE49-F238E27FC236}">
                <a16:creationId xmlns:a16="http://schemas.microsoft.com/office/drawing/2014/main" id="{1CA765CF-E1F5-CF8F-10DE-6A8303B6758B}"/>
              </a:ext>
            </a:extLst>
          </p:cNvPr>
          <p:cNvSpPr/>
          <p:nvPr/>
        </p:nvSpPr>
        <p:spPr>
          <a:xfrm rot="20127259">
            <a:off x="7268777" y="4515844"/>
            <a:ext cx="1018599" cy="262438"/>
          </a:xfrm>
          <a:prstGeom prst="rightArrow">
            <a:avLst/>
          </a:prstGeom>
          <a:solidFill>
            <a:schemeClr val="accent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F4E1E0B-F8A4-4BE8-29C6-8B04C4BC3D38}"/>
              </a:ext>
            </a:extLst>
          </p:cNvPr>
          <p:cNvSpPr txBox="1"/>
          <p:nvPr/>
        </p:nvSpPr>
        <p:spPr>
          <a:xfrm>
            <a:off x="8247079" y="3634769"/>
            <a:ext cx="1581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ToR 1, 3</a:t>
            </a:r>
            <a:endParaRPr kumimoji="1" lang="zh-CN" altLang="en-US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389E811-AEF6-0CC1-173C-4BF704FF7233}"/>
              </a:ext>
            </a:extLst>
          </p:cNvPr>
          <p:cNvSpPr txBox="1"/>
          <p:nvPr/>
        </p:nvSpPr>
        <p:spPr>
          <a:xfrm>
            <a:off x="4949133" y="3599445"/>
            <a:ext cx="1394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to ToR 2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A2AC305-9553-A275-7E5B-395D69A9960B}"/>
              </a:ext>
            </a:extLst>
          </p:cNvPr>
          <p:cNvSpPr txBox="1"/>
          <p:nvPr/>
        </p:nvSpPr>
        <p:spPr>
          <a:xfrm>
            <a:off x="4949133" y="5195225"/>
            <a:ext cx="1394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to ToR 2, 4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BA0FA35-5A0F-A329-E7ED-DD83C1E979F1}"/>
              </a:ext>
            </a:extLst>
          </p:cNvPr>
          <p:cNvSpPr txBox="1"/>
          <p:nvPr/>
        </p:nvSpPr>
        <p:spPr>
          <a:xfrm>
            <a:off x="8489134" y="3336720"/>
            <a:ext cx="1108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CONFLICT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404A50B-63C4-A3EF-0CC1-E9FA57EF1481}"/>
              </a:ext>
            </a:extLst>
          </p:cNvPr>
          <p:cNvSpPr txBox="1"/>
          <p:nvPr/>
        </p:nvSpPr>
        <p:spPr>
          <a:xfrm>
            <a:off x="8247078" y="5277077"/>
            <a:ext cx="1581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ToR 3</a:t>
            </a:r>
            <a:endParaRPr kumimoji="1" lang="zh-CN" altLang="en-US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8E363AF-719A-1078-7226-82EEEA3C7008}"/>
              </a:ext>
            </a:extLst>
          </p:cNvPr>
          <p:cNvSpPr txBox="1"/>
          <p:nvPr/>
        </p:nvSpPr>
        <p:spPr>
          <a:xfrm>
            <a:off x="525234" y="1300617"/>
            <a:ext cx="11012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Example on the parallel network topology: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0F5FD60-3D3A-C47C-6EE3-DEC434D0E2DD}"/>
              </a:ext>
            </a:extLst>
          </p:cNvPr>
          <p:cNvSpPr txBox="1"/>
          <p:nvPr/>
        </p:nvSpPr>
        <p:spPr>
          <a:xfrm>
            <a:off x="7099041" y="3483531"/>
            <a:ext cx="124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binary request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144A9C8-29FF-331C-A85B-1D8A23B2EC06}"/>
              </a:ext>
            </a:extLst>
          </p:cNvPr>
          <p:cNvSpPr txBox="1"/>
          <p:nvPr/>
        </p:nvSpPr>
        <p:spPr>
          <a:xfrm>
            <a:off x="7111141" y="5100669"/>
            <a:ext cx="124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binary request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5FFF5917-B978-705C-8CEF-55837C086801}"/>
              </a:ext>
            </a:extLst>
          </p:cNvPr>
          <p:cNvSpPr txBox="1"/>
          <p:nvPr/>
        </p:nvSpPr>
        <p:spPr>
          <a:xfrm rot="20145770">
            <a:off x="7136605" y="4316981"/>
            <a:ext cx="124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binary request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标题 1">
            <a:extLst>
              <a:ext uri="{FF2B5EF4-FFF2-40B4-BE49-F238E27FC236}">
                <a16:creationId xmlns:a16="http://schemas.microsoft.com/office/drawing/2014/main" id="{ADC3F4C4-7833-4F6D-8A8E-E230040DB2C8}"/>
              </a:ext>
            </a:extLst>
          </p:cNvPr>
          <p:cNvSpPr txBox="1">
            <a:spLocks/>
          </p:cNvSpPr>
          <p:nvPr/>
        </p:nvSpPr>
        <p:spPr>
          <a:xfrm>
            <a:off x="430236" y="173933"/>
            <a:ext cx="9585961" cy="893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altLang="zh-CN" sz="3600" b="1" dirty="0"/>
              <a:t>NegotiaToR Matching on flat topologies</a:t>
            </a:r>
            <a:endParaRPr lang="zh-CN" altLang="en-US" sz="3600" b="1" dirty="0"/>
          </a:p>
        </p:txBody>
      </p:sp>
      <p:sp>
        <p:nvSpPr>
          <p:cNvPr id="38" name="五边形 75">
            <a:extLst>
              <a:ext uri="{FF2B5EF4-FFF2-40B4-BE49-F238E27FC236}">
                <a16:creationId xmlns:a16="http://schemas.microsoft.com/office/drawing/2014/main" id="{64FF560D-C7A6-5077-5F13-E909BDF8F468}"/>
              </a:ext>
            </a:extLst>
          </p:cNvPr>
          <p:cNvSpPr/>
          <p:nvPr/>
        </p:nvSpPr>
        <p:spPr>
          <a:xfrm>
            <a:off x="707331" y="2643292"/>
            <a:ext cx="2296169" cy="371519"/>
          </a:xfrm>
          <a:prstGeom prst="homePlate">
            <a:avLst/>
          </a:prstGeom>
          <a:solidFill>
            <a:srgbClr val="FA74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ToR-level REQUEST</a:t>
            </a:r>
            <a:endParaRPr kumimoji="1" lang="zh-CN" altLang="en-US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133DD608-527F-5A41-CE85-B2C69CB81EDC}"/>
              </a:ext>
            </a:extLst>
          </p:cNvPr>
          <p:cNvSpPr txBox="1"/>
          <p:nvPr/>
        </p:nvSpPr>
        <p:spPr>
          <a:xfrm>
            <a:off x="868243" y="3033051"/>
            <a:ext cx="4051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Send binary requests to destinations</a:t>
            </a:r>
            <a:endParaRPr kumimoji="1"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D448B93-FEB4-4CD2-26CE-1DD01FF2CA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5681" y="3401150"/>
            <a:ext cx="584200" cy="914400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0474D49A-3576-6A24-2C7C-1165EA7244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4638" y="3403523"/>
            <a:ext cx="571500" cy="914400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0A251A30-AB69-09D6-5683-F1CF1A067A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5681" y="5024045"/>
            <a:ext cx="584200" cy="914400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BFE42D4D-AD91-6FFD-6F04-33300A4446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74638" y="5012400"/>
            <a:ext cx="5715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0485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8" grpId="0"/>
      <p:bldP spid="9" grpId="0"/>
      <p:bldP spid="3" grpId="0"/>
      <p:bldP spid="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: 圆角 35">
            <a:extLst>
              <a:ext uri="{FF2B5EF4-FFF2-40B4-BE49-F238E27FC236}">
                <a16:creationId xmlns:a16="http://schemas.microsoft.com/office/drawing/2014/main" id="{5EA5172C-B028-078F-A74E-6D55A5E4E83F}"/>
              </a:ext>
            </a:extLst>
          </p:cNvPr>
          <p:cNvSpPr/>
          <p:nvPr/>
        </p:nvSpPr>
        <p:spPr>
          <a:xfrm>
            <a:off x="5027870" y="2074985"/>
            <a:ext cx="7565912" cy="4466492"/>
          </a:xfrm>
          <a:prstGeom prst="roundRect">
            <a:avLst>
              <a:gd name="adj" fmla="val 544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文本框 101">
            <a:extLst>
              <a:ext uri="{FF2B5EF4-FFF2-40B4-BE49-F238E27FC236}">
                <a16:creationId xmlns:a16="http://schemas.microsoft.com/office/drawing/2014/main" id="{76FBE165-CD0C-9CAB-0479-31D232AD32FD}"/>
              </a:ext>
            </a:extLst>
          </p:cNvPr>
          <p:cNvSpPr txBox="1"/>
          <p:nvPr/>
        </p:nvSpPr>
        <p:spPr>
          <a:xfrm>
            <a:off x="6586817" y="2644321"/>
            <a:ext cx="468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err="1">
                <a:latin typeface="Calibri" panose="020F0502020204030204" pitchFamily="34" charset="0"/>
                <a:cs typeface="Calibri" panose="020F0502020204030204" pitchFamily="34" charset="0"/>
              </a:rPr>
              <a:t>Src</a:t>
            </a:r>
            <a:endParaRPr lang="en-US" altLang="zh-CN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3" name="文本框 102">
            <a:extLst>
              <a:ext uri="{FF2B5EF4-FFF2-40B4-BE49-F238E27FC236}">
                <a16:creationId xmlns:a16="http://schemas.microsoft.com/office/drawing/2014/main" id="{B7630B5D-A3D5-5E2C-F042-784EB74FC14B}"/>
              </a:ext>
            </a:extLst>
          </p:cNvPr>
          <p:cNvSpPr txBox="1"/>
          <p:nvPr/>
        </p:nvSpPr>
        <p:spPr>
          <a:xfrm>
            <a:off x="9774638" y="2647351"/>
            <a:ext cx="499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Dst</a:t>
            </a:r>
          </a:p>
        </p:txBody>
      </p:sp>
      <p:sp>
        <p:nvSpPr>
          <p:cNvPr id="104" name="矩形 103">
            <a:extLst>
              <a:ext uri="{FF2B5EF4-FFF2-40B4-BE49-F238E27FC236}">
                <a16:creationId xmlns:a16="http://schemas.microsoft.com/office/drawing/2014/main" id="{120F2986-AD2C-A123-4DE0-555C26E690E5}"/>
              </a:ext>
            </a:extLst>
          </p:cNvPr>
          <p:cNvSpPr/>
          <p:nvPr/>
        </p:nvSpPr>
        <p:spPr>
          <a:xfrm>
            <a:off x="5027870" y="2695883"/>
            <a:ext cx="1247147" cy="4167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Traffic</a:t>
            </a:r>
          </a:p>
          <a:p>
            <a:pPr algn="ctr"/>
            <a:r>
              <a:rPr kumimoji="1" lang="en-US" altLang="zh-CN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demands</a:t>
            </a:r>
            <a:endParaRPr kumimoji="1" lang="zh-CN" alt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8" name="文本框 107">
            <a:extLst>
              <a:ext uri="{FF2B5EF4-FFF2-40B4-BE49-F238E27FC236}">
                <a16:creationId xmlns:a16="http://schemas.microsoft.com/office/drawing/2014/main" id="{0D12232A-95C1-F4AA-F2B2-5BBBB5530178}"/>
              </a:ext>
            </a:extLst>
          </p:cNvPr>
          <p:cNvSpPr txBox="1"/>
          <p:nvPr/>
        </p:nvSpPr>
        <p:spPr>
          <a:xfrm>
            <a:off x="8247079" y="3634769"/>
            <a:ext cx="1581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u="sng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ToR 1, 3</a:t>
            </a:r>
            <a:endParaRPr kumimoji="1" lang="zh-CN" altLang="en-US" u="sng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0" name="文本框 109">
            <a:extLst>
              <a:ext uri="{FF2B5EF4-FFF2-40B4-BE49-F238E27FC236}">
                <a16:creationId xmlns:a16="http://schemas.microsoft.com/office/drawing/2014/main" id="{B56CD594-31BA-82B1-7565-E46029D830E3}"/>
              </a:ext>
            </a:extLst>
          </p:cNvPr>
          <p:cNvSpPr txBox="1"/>
          <p:nvPr/>
        </p:nvSpPr>
        <p:spPr>
          <a:xfrm>
            <a:off x="4949133" y="3599445"/>
            <a:ext cx="1394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to ToR 2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1" name="文本框 110">
            <a:extLst>
              <a:ext uri="{FF2B5EF4-FFF2-40B4-BE49-F238E27FC236}">
                <a16:creationId xmlns:a16="http://schemas.microsoft.com/office/drawing/2014/main" id="{87F32CB8-EB54-BD0C-99EE-266FCC0D28EE}"/>
              </a:ext>
            </a:extLst>
          </p:cNvPr>
          <p:cNvSpPr txBox="1"/>
          <p:nvPr/>
        </p:nvSpPr>
        <p:spPr>
          <a:xfrm>
            <a:off x="4949133" y="5195225"/>
            <a:ext cx="1394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to ToR 2, 4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" name="文本框 111">
            <a:extLst>
              <a:ext uri="{FF2B5EF4-FFF2-40B4-BE49-F238E27FC236}">
                <a16:creationId xmlns:a16="http://schemas.microsoft.com/office/drawing/2014/main" id="{888F58A0-381D-7BE1-DD61-F1F881CDE73F}"/>
              </a:ext>
            </a:extLst>
          </p:cNvPr>
          <p:cNvSpPr txBox="1"/>
          <p:nvPr/>
        </p:nvSpPr>
        <p:spPr>
          <a:xfrm>
            <a:off x="8489134" y="3336720"/>
            <a:ext cx="1108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CONFLICT</a:t>
            </a:r>
          </a:p>
        </p:txBody>
      </p:sp>
      <p:sp>
        <p:nvSpPr>
          <p:cNvPr id="115" name="文本框 114">
            <a:extLst>
              <a:ext uri="{FF2B5EF4-FFF2-40B4-BE49-F238E27FC236}">
                <a16:creationId xmlns:a16="http://schemas.microsoft.com/office/drawing/2014/main" id="{4A051A99-EF60-55B8-3A65-00159BAE7CAD}"/>
              </a:ext>
            </a:extLst>
          </p:cNvPr>
          <p:cNvSpPr txBox="1"/>
          <p:nvPr/>
        </p:nvSpPr>
        <p:spPr>
          <a:xfrm>
            <a:off x="9243662" y="3634582"/>
            <a:ext cx="247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kumimoji="1" lang="zh-CN" altLang="en-US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6" name="文本框 115">
            <a:extLst>
              <a:ext uri="{FF2B5EF4-FFF2-40B4-BE49-F238E27FC236}">
                <a16:creationId xmlns:a16="http://schemas.microsoft.com/office/drawing/2014/main" id="{C7DD9709-14AC-06EF-DD63-7ECB9B597A30}"/>
              </a:ext>
            </a:extLst>
          </p:cNvPr>
          <p:cNvSpPr txBox="1"/>
          <p:nvPr/>
        </p:nvSpPr>
        <p:spPr>
          <a:xfrm>
            <a:off x="9472736" y="3634482"/>
            <a:ext cx="247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kumimoji="1" lang="zh-CN" altLang="en-US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7" name="同心圆 235">
            <a:extLst>
              <a:ext uri="{FF2B5EF4-FFF2-40B4-BE49-F238E27FC236}">
                <a16:creationId xmlns:a16="http://schemas.microsoft.com/office/drawing/2014/main" id="{1A12A188-8855-82E5-BAAB-0DBBB5E32453}"/>
              </a:ext>
            </a:extLst>
          </p:cNvPr>
          <p:cNvSpPr>
            <a:spLocks noChangeAspect="1"/>
          </p:cNvSpPr>
          <p:nvPr/>
        </p:nvSpPr>
        <p:spPr>
          <a:xfrm rot="165464">
            <a:off x="10595558" y="3181001"/>
            <a:ext cx="913311" cy="913312"/>
          </a:xfrm>
          <a:prstGeom prst="donut">
            <a:avLst>
              <a:gd name="adj" fmla="val 20601"/>
            </a:avLst>
          </a:prstGeom>
          <a:solidFill>
            <a:srgbClr val="1791EE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8" name="空心弧 117">
            <a:extLst>
              <a:ext uri="{FF2B5EF4-FFF2-40B4-BE49-F238E27FC236}">
                <a16:creationId xmlns:a16="http://schemas.microsoft.com/office/drawing/2014/main" id="{1CF08934-18E9-6601-FDD3-1353576AE344}"/>
              </a:ext>
            </a:extLst>
          </p:cNvPr>
          <p:cNvSpPr>
            <a:spLocks noChangeAspect="1"/>
          </p:cNvSpPr>
          <p:nvPr/>
        </p:nvSpPr>
        <p:spPr>
          <a:xfrm rot="20869092">
            <a:off x="10593773" y="3174556"/>
            <a:ext cx="913311" cy="913310"/>
          </a:xfrm>
          <a:prstGeom prst="blockArc">
            <a:avLst>
              <a:gd name="adj1" fmla="val 19864171"/>
              <a:gd name="adj2" fmla="val 558855"/>
              <a:gd name="adj3" fmla="val 20484"/>
            </a:avLst>
          </a:prstGeom>
          <a:solidFill>
            <a:srgbClr val="1791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9" name="空心弧 118">
            <a:extLst>
              <a:ext uri="{FF2B5EF4-FFF2-40B4-BE49-F238E27FC236}">
                <a16:creationId xmlns:a16="http://schemas.microsoft.com/office/drawing/2014/main" id="{53805E11-C29E-93D8-99BB-43E9591DF2CF}"/>
              </a:ext>
            </a:extLst>
          </p:cNvPr>
          <p:cNvSpPr>
            <a:spLocks noChangeAspect="1"/>
          </p:cNvSpPr>
          <p:nvPr/>
        </p:nvSpPr>
        <p:spPr>
          <a:xfrm rot="18175643">
            <a:off x="10597082" y="3181179"/>
            <a:ext cx="913312" cy="913311"/>
          </a:xfrm>
          <a:prstGeom prst="blockArc">
            <a:avLst>
              <a:gd name="adj1" fmla="val 19864171"/>
              <a:gd name="adj2" fmla="val 568339"/>
              <a:gd name="adj3" fmla="val 20208"/>
            </a:avLst>
          </a:prstGeom>
          <a:solidFill>
            <a:srgbClr val="1791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0" name="空心弧 119">
            <a:extLst>
              <a:ext uri="{FF2B5EF4-FFF2-40B4-BE49-F238E27FC236}">
                <a16:creationId xmlns:a16="http://schemas.microsoft.com/office/drawing/2014/main" id="{B97AD212-1E0C-9825-8E1D-A3BCBFA1C1F4}"/>
              </a:ext>
            </a:extLst>
          </p:cNvPr>
          <p:cNvSpPr>
            <a:spLocks noChangeAspect="1"/>
          </p:cNvSpPr>
          <p:nvPr/>
        </p:nvSpPr>
        <p:spPr>
          <a:xfrm rot="1913698">
            <a:off x="10597018" y="3183928"/>
            <a:ext cx="913310" cy="913310"/>
          </a:xfrm>
          <a:prstGeom prst="blockArc">
            <a:avLst>
              <a:gd name="adj1" fmla="val 19864171"/>
              <a:gd name="adj2" fmla="val 556147"/>
              <a:gd name="adj3" fmla="val 21179"/>
            </a:avLst>
          </a:prstGeom>
          <a:solidFill>
            <a:srgbClr val="1791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1" name="空心弧 120">
            <a:extLst>
              <a:ext uri="{FF2B5EF4-FFF2-40B4-BE49-F238E27FC236}">
                <a16:creationId xmlns:a16="http://schemas.microsoft.com/office/drawing/2014/main" id="{C09D477B-00F9-589D-1A48-2789980FDDE5}"/>
              </a:ext>
            </a:extLst>
          </p:cNvPr>
          <p:cNvSpPr>
            <a:spLocks noChangeAspect="1"/>
          </p:cNvSpPr>
          <p:nvPr/>
        </p:nvSpPr>
        <p:spPr>
          <a:xfrm rot="4655390">
            <a:off x="10602599" y="3178703"/>
            <a:ext cx="913310" cy="913310"/>
          </a:xfrm>
          <a:prstGeom prst="blockArc">
            <a:avLst>
              <a:gd name="adj1" fmla="val 19864171"/>
              <a:gd name="adj2" fmla="val 479832"/>
              <a:gd name="adj3" fmla="val 20439"/>
            </a:avLst>
          </a:prstGeom>
          <a:solidFill>
            <a:srgbClr val="1791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22" name="组合 121">
            <a:extLst>
              <a:ext uri="{FF2B5EF4-FFF2-40B4-BE49-F238E27FC236}">
                <a16:creationId xmlns:a16="http://schemas.microsoft.com/office/drawing/2014/main" id="{73F7397A-1D82-C6CB-05F8-C1270FBC98AD}"/>
              </a:ext>
            </a:extLst>
          </p:cNvPr>
          <p:cNvGrpSpPr/>
          <p:nvPr/>
        </p:nvGrpSpPr>
        <p:grpSpPr>
          <a:xfrm rot="10800000">
            <a:off x="10593018" y="3178756"/>
            <a:ext cx="918960" cy="919935"/>
            <a:chOff x="1358591" y="891634"/>
            <a:chExt cx="558187" cy="558779"/>
          </a:xfrm>
          <a:solidFill>
            <a:schemeClr val="bg1">
              <a:lumMod val="65000"/>
            </a:schemeClr>
          </a:solidFill>
        </p:grpSpPr>
        <p:sp>
          <p:nvSpPr>
            <p:cNvPr id="123" name="空心弧 122">
              <a:extLst>
                <a:ext uri="{FF2B5EF4-FFF2-40B4-BE49-F238E27FC236}">
                  <a16:creationId xmlns:a16="http://schemas.microsoft.com/office/drawing/2014/main" id="{DF8A8A2E-9F4B-189B-EF6C-C768D6B79ACA}"/>
                </a:ext>
              </a:extLst>
            </p:cNvPr>
            <p:cNvSpPr>
              <a:spLocks noChangeAspect="1"/>
            </p:cNvSpPr>
            <p:nvPr/>
          </p:nvSpPr>
          <p:spPr>
            <a:xfrm rot="20969850">
              <a:off x="1358591" y="891634"/>
              <a:ext cx="554756" cy="554755"/>
            </a:xfrm>
            <a:prstGeom prst="blockArc">
              <a:avLst>
                <a:gd name="adj1" fmla="val 19864171"/>
                <a:gd name="adj2" fmla="val 564439"/>
                <a:gd name="adj3" fmla="val 20139"/>
              </a:avLst>
            </a:prstGeom>
            <a:solidFill>
              <a:srgbClr val="1791E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4" name="空心弧 123">
              <a:extLst>
                <a:ext uri="{FF2B5EF4-FFF2-40B4-BE49-F238E27FC236}">
                  <a16:creationId xmlns:a16="http://schemas.microsoft.com/office/drawing/2014/main" id="{9F7FC62E-8D7D-7FB3-BCA0-BF456D376E87}"/>
                </a:ext>
              </a:extLst>
            </p:cNvPr>
            <p:cNvSpPr>
              <a:spLocks noChangeAspect="1"/>
            </p:cNvSpPr>
            <p:nvPr/>
          </p:nvSpPr>
          <p:spPr>
            <a:xfrm rot="18175643">
              <a:off x="1358672" y="895657"/>
              <a:ext cx="554756" cy="554756"/>
            </a:xfrm>
            <a:prstGeom prst="blockArc">
              <a:avLst>
                <a:gd name="adj1" fmla="val 19864171"/>
                <a:gd name="adj2" fmla="val 568339"/>
                <a:gd name="adj3" fmla="val 20208"/>
              </a:avLst>
            </a:prstGeom>
            <a:solidFill>
              <a:srgbClr val="1791E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5" name="空心弧 124">
              <a:extLst>
                <a:ext uri="{FF2B5EF4-FFF2-40B4-BE49-F238E27FC236}">
                  <a16:creationId xmlns:a16="http://schemas.microsoft.com/office/drawing/2014/main" id="{52EDE4D5-5171-2CEC-08FF-B38FD9676081}"/>
                </a:ext>
              </a:extLst>
            </p:cNvPr>
            <p:cNvSpPr>
              <a:spLocks noChangeAspect="1"/>
            </p:cNvSpPr>
            <p:nvPr/>
          </p:nvSpPr>
          <p:spPr>
            <a:xfrm rot="2048289">
              <a:off x="1369239" y="894242"/>
              <a:ext cx="543902" cy="554755"/>
            </a:xfrm>
            <a:prstGeom prst="blockArc">
              <a:avLst>
                <a:gd name="adj1" fmla="val 19837142"/>
                <a:gd name="adj2" fmla="val 413533"/>
                <a:gd name="adj3" fmla="val 20826"/>
              </a:avLst>
            </a:prstGeom>
            <a:solidFill>
              <a:srgbClr val="1791E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6" name="空心弧 125">
              <a:extLst>
                <a:ext uri="{FF2B5EF4-FFF2-40B4-BE49-F238E27FC236}">
                  <a16:creationId xmlns:a16="http://schemas.microsoft.com/office/drawing/2014/main" id="{C0C987C7-4E63-CF84-632C-81AF8B56433B}"/>
                </a:ext>
              </a:extLst>
            </p:cNvPr>
            <p:cNvSpPr>
              <a:spLocks noChangeAspect="1"/>
            </p:cNvSpPr>
            <p:nvPr/>
          </p:nvSpPr>
          <p:spPr>
            <a:xfrm rot="4655390">
              <a:off x="1362023" y="894153"/>
              <a:ext cx="554755" cy="554755"/>
            </a:xfrm>
            <a:prstGeom prst="blockArc">
              <a:avLst>
                <a:gd name="adj1" fmla="val 19864171"/>
                <a:gd name="adj2" fmla="val 562729"/>
                <a:gd name="adj3" fmla="val 20138"/>
              </a:avLst>
            </a:prstGeom>
            <a:solidFill>
              <a:srgbClr val="1791E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27" name="文本框 126">
            <a:extLst>
              <a:ext uri="{FF2B5EF4-FFF2-40B4-BE49-F238E27FC236}">
                <a16:creationId xmlns:a16="http://schemas.microsoft.com/office/drawing/2014/main" id="{1AD71E00-A588-A609-84C4-B45857A3AA07}"/>
              </a:ext>
            </a:extLst>
          </p:cNvPr>
          <p:cNvSpPr txBox="1"/>
          <p:nvPr/>
        </p:nvSpPr>
        <p:spPr>
          <a:xfrm>
            <a:off x="11031435" y="3105558"/>
            <a:ext cx="190831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28" name="文本框 127">
            <a:extLst>
              <a:ext uri="{FF2B5EF4-FFF2-40B4-BE49-F238E27FC236}">
                <a16:creationId xmlns:a16="http://schemas.microsoft.com/office/drawing/2014/main" id="{2CBA26F6-59B1-6388-C10C-1F768901496B}"/>
              </a:ext>
            </a:extLst>
          </p:cNvPr>
          <p:cNvSpPr txBox="1"/>
          <p:nvPr/>
        </p:nvSpPr>
        <p:spPr>
          <a:xfrm>
            <a:off x="11231848" y="3298957"/>
            <a:ext cx="190831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29" name="文本框 128">
            <a:extLst>
              <a:ext uri="{FF2B5EF4-FFF2-40B4-BE49-F238E27FC236}">
                <a16:creationId xmlns:a16="http://schemas.microsoft.com/office/drawing/2014/main" id="{D71C4856-4D97-EDD7-3E57-24D42CAF35AD}"/>
              </a:ext>
            </a:extLst>
          </p:cNvPr>
          <p:cNvSpPr txBox="1"/>
          <p:nvPr/>
        </p:nvSpPr>
        <p:spPr>
          <a:xfrm>
            <a:off x="11236420" y="3581277"/>
            <a:ext cx="181684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30" name="文本框 129">
            <a:extLst>
              <a:ext uri="{FF2B5EF4-FFF2-40B4-BE49-F238E27FC236}">
                <a16:creationId xmlns:a16="http://schemas.microsoft.com/office/drawing/2014/main" id="{1E1B3FE2-BB0D-4176-0039-ACD731D7851A}"/>
              </a:ext>
            </a:extLst>
          </p:cNvPr>
          <p:cNvSpPr txBox="1"/>
          <p:nvPr/>
        </p:nvSpPr>
        <p:spPr>
          <a:xfrm>
            <a:off x="11039250" y="3762281"/>
            <a:ext cx="192379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31" name="文本框 130">
            <a:extLst>
              <a:ext uri="{FF2B5EF4-FFF2-40B4-BE49-F238E27FC236}">
                <a16:creationId xmlns:a16="http://schemas.microsoft.com/office/drawing/2014/main" id="{EEB564F3-994D-88A0-8650-DFC362EC63A6}"/>
              </a:ext>
            </a:extLst>
          </p:cNvPr>
          <p:cNvSpPr txBox="1"/>
          <p:nvPr/>
        </p:nvSpPr>
        <p:spPr>
          <a:xfrm>
            <a:off x="10760777" y="3764932"/>
            <a:ext cx="181682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32" name="文本框 131">
            <a:extLst>
              <a:ext uri="{FF2B5EF4-FFF2-40B4-BE49-F238E27FC236}">
                <a16:creationId xmlns:a16="http://schemas.microsoft.com/office/drawing/2014/main" id="{D5ADE9BD-3FB5-8F15-AAEA-F5EF8E3F5A64}"/>
              </a:ext>
            </a:extLst>
          </p:cNvPr>
          <p:cNvSpPr txBox="1"/>
          <p:nvPr/>
        </p:nvSpPr>
        <p:spPr>
          <a:xfrm>
            <a:off x="10565593" y="3568714"/>
            <a:ext cx="195612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33" name="文本框 132">
            <a:extLst>
              <a:ext uri="{FF2B5EF4-FFF2-40B4-BE49-F238E27FC236}">
                <a16:creationId xmlns:a16="http://schemas.microsoft.com/office/drawing/2014/main" id="{2B6BE35E-AB55-E0F0-3D29-4AC9922DFB8C}"/>
              </a:ext>
            </a:extLst>
          </p:cNvPr>
          <p:cNvSpPr txBox="1"/>
          <p:nvPr/>
        </p:nvSpPr>
        <p:spPr>
          <a:xfrm>
            <a:off x="10764908" y="3105558"/>
            <a:ext cx="195612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34" name="文本框 133">
            <a:extLst>
              <a:ext uri="{FF2B5EF4-FFF2-40B4-BE49-F238E27FC236}">
                <a16:creationId xmlns:a16="http://schemas.microsoft.com/office/drawing/2014/main" id="{EAFE9273-984F-C90D-9C17-03EE7A9CB9F4}"/>
              </a:ext>
            </a:extLst>
          </p:cNvPr>
          <p:cNvSpPr txBox="1"/>
          <p:nvPr/>
        </p:nvSpPr>
        <p:spPr>
          <a:xfrm>
            <a:off x="10563122" y="3294707"/>
            <a:ext cx="195612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135" name="文本框 134">
            <a:extLst>
              <a:ext uri="{FF2B5EF4-FFF2-40B4-BE49-F238E27FC236}">
                <a16:creationId xmlns:a16="http://schemas.microsoft.com/office/drawing/2014/main" id="{DCDBF686-1C4C-3080-0C2D-AB2B1CA417D2}"/>
              </a:ext>
            </a:extLst>
          </p:cNvPr>
          <p:cNvSpPr txBox="1"/>
          <p:nvPr/>
        </p:nvSpPr>
        <p:spPr>
          <a:xfrm>
            <a:off x="10424682" y="4103531"/>
            <a:ext cx="1266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ToR 2’s</a:t>
            </a:r>
          </a:p>
          <a:p>
            <a:pPr algn="ctr"/>
            <a:r>
              <a:rPr lang="en-US" i="1" dirty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GRANT ring</a:t>
            </a:r>
          </a:p>
        </p:txBody>
      </p:sp>
      <p:grpSp>
        <p:nvGrpSpPr>
          <p:cNvPr id="138" name="组合 137">
            <a:extLst>
              <a:ext uri="{FF2B5EF4-FFF2-40B4-BE49-F238E27FC236}">
                <a16:creationId xmlns:a16="http://schemas.microsoft.com/office/drawing/2014/main" id="{2ECE3039-1941-ABB5-209F-C5F760334467}"/>
              </a:ext>
            </a:extLst>
          </p:cNvPr>
          <p:cNvGrpSpPr/>
          <p:nvPr/>
        </p:nvGrpSpPr>
        <p:grpSpPr>
          <a:xfrm rot="273339">
            <a:off x="10815580" y="3386508"/>
            <a:ext cx="486948" cy="486948"/>
            <a:chOff x="10802880" y="3655448"/>
            <a:chExt cx="486948" cy="486948"/>
          </a:xfrm>
        </p:grpSpPr>
        <p:cxnSp>
          <p:nvCxnSpPr>
            <p:cNvPr id="139" name="直线箭头连接符 202">
              <a:extLst>
                <a:ext uri="{FF2B5EF4-FFF2-40B4-BE49-F238E27FC236}">
                  <a16:creationId xmlns:a16="http://schemas.microsoft.com/office/drawing/2014/main" id="{EE879A21-2198-283B-D161-C0E146C2863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830499" y="3831828"/>
              <a:ext cx="214805" cy="69689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oval" w="sm" len="sm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矩形 139">
              <a:extLst>
                <a:ext uri="{FF2B5EF4-FFF2-40B4-BE49-F238E27FC236}">
                  <a16:creationId xmlns:a16="http://schemas.microsoft.com/office/drawing/2014/main" id="{E178846F-16A0-49B9-BFFA-0EF9E4834B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2880" y="3655448"/>
              <a:ext cx="486948" cy="4869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id="{BFAC5DD1-2894-5571-F134-9F81E4E83E4F}"/>
              </a:ext>
            </a:extLst>
          </p:cNvPr>
          <p:cNvSpPr txBox="1"/>
          <p:nvPr/>
        </p:nvSpPr>
        <p:spPr>
          <a:xfrm>
            <a:off x="8247078" y="5277077"/>
            <a:ext cx="1581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ToR 3</a:t>
            </a:r>
            <a:endParaRPr kumimoji="1" lang="zh-CN" altLang="en-US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69BDB32-62C1-7A1A-6555-69CF8677BE5D}"/>
              </a:ext>
            </a:extLst>
          </p:cNvPr>
          <p:cNvSpPr txBox="1"/>
          <p:nvPr/>
        </p:nvSpPr>
        <p:spPr>
          <a:xfrm>
            <a:off x="525234" y="1300617"/>
            <a:ext cx="11012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Example on the parallel network topology: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DC142C35-7A48-AC2B-4332-775A1031C240}"/>
              </a:ext>
            </a:extLst>
          </p:cNvPr>
          <p:cNvSpPr txBox="1">
            <a:spLocks/>
          </p:cNvSpPr>
          <p:nvPr/>
        </p:nvSpPr>
        <p:spPr>
          <a:xfrm>
            <a:off x="430236" y="173933"/>
            <a:ext cx="9585961" cy="893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altLang="zh-CN" sz="3600" b="1" dirty="0"/>
              <a:t>NegotiaToR Matching on flat topologies</a:t>
            </a:r>
            <a:endParaRPr lang="zh-CN" altLang="en-US" sz="3600" b="1" dirty="0"/>
          </a:p>
        </p:txBody>
      </p:sp>
      <p:sp>
        <p:nvSpPr>
          <p:cNvPr id="4" name="五边形 75">
            <a:extLst>
              <a:ext uri="{FF2B5EF4-FFF2-40B4-BE49-F238E27FC236}">
                <a16:creationId xmlns:a16="http://schemas.microsoft.com/office/drawing/2014/main" id="{0F3A92A0-4A0F-8BC9-3B3B-1ED35F8C3BD6}"/>
              </a:ext>
            </a:extLst>
          </p:cNvPr>
          <p:cNvSpPr/>
          <p:nvPr/>
        </p:nvSpPr>
        <p:spPr>
          <a:xfrm>
            <a:off x="707331" y="2643292"/>
            <a:ext cx="2296169" cy="371519"/>
          </a:xfrm>
          <a:prstGeom prst="homePlate">
            <a:avLst/>
          </a:prstGeom>
          <a:solidFill>
            <a:srgbClr val="FA74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ToR-level REQUEST</a:t>
            </a:r>
            <a:endParaRPr kumimoji="1" lang="zh-CN" altLang="en-US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61E9B6DD-82A5-08D3-150D-58CB2FA867EA}"/>
              </a:ext>
            </a:extLst>
          </p:cNvPr>
          <p:cNvSpPr txBox="1"/>
          <p:nvPr/>
        </p:nvSpPr>
        <p:spPr>
          <a:xfrm>
            <a:off x="868243" y="3033051"/>
            <a:ext cx="4051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Send binary requests to destinations</a:t>
            </a:r>
            <a:endParaRPr kumimoji="1"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五边形 107">
            <a:extLst>
              <a:ext uri="{FF2B5EF4-FFF2-40B4-BE49-F238E27FC236}">
                <a16:creationId xmlns:a16="http://schemas.microsoft.com/office/drawing/2014/main" id="{BC22B277-888C-3774-36BD-B0E2CFF8B225}"/>
              </a:ext>
            </a:extLst>
          </p:cNvPr>
          <p:cNvSpPr/>
          <p:nvPr/>
        </p:nvSpPr>
        <p:spPr>
          <a:xfrm>
            <a:off x="700480" y="3741808"/>
            <a:ext cx="2300779" cy="370554"/>
          </a:xfrm>
          <a:prstGeom prst="homePlate">
            <a:avLst/>
          </a:prstGeom>
          <a:solidFill>
            <a:srgbClr val="1791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Port-level GRANT</a:t>
            </a:r>
            <a:endParaRPr kumimoji="1" lang="zh-CN" altLang="en-US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FF397A4A-5854-6349-738F-E98AAB57B59B}"/>
              </a:ext>
            </a:extLst>
          </p:cNvPr>
          <p:cNvSpPr txBox="1"/>
          <p:nvPr/>
        </p:nvSpPr>
        <p:spPr>
          <a:xfrm>
            <a:off x="868243" y="4107190"/>
            <a:ext cx="42040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Eliminate many-to-one conflicts at destinations with RRM</a:t>
            </a:r>
            <a:endParaRPr kumimoji="1"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0810CBA-8234-E97F-D991-91270EEBD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5681" y="3401150"/>
            <a:ext cx="584200" cy="9144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840D756-8B33-1E0C-0667-9F0769FC05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4638" y="3403523"/>
            <a:ext cx="571500" cy="9144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6D108C1-BA6B-A885-CAEB-D029488A15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5681" y="5024045"/>
            <a:ext cx="584200" cy="91440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2B431766-9C0E-17E3-E6F3-61CBA6B3B6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74638" y="5012400"/>
            <a:ext cx="5715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87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矩形: 圆角 72">
            <a:extLst>
              <a:ext uri="{FF2B5EF4-FFF2-40B4-BE49-F238E27FC236}">
                <a16:creationId xmlns:a16="http://schemas.microsoft.com/office/drawing/2014/main" id="{F6B97F0F-7A3F-96F9-FB85-ABC411885417}"/>
              </a:ext>
            </a:extLst>
          </p:cNvPr>
          <p:cNvSpPr/>
          <p:nvPr/>
        </p:nvSpPr>
        <p:spPr>
          <a:xfrm>
            <a:off x="5027870" y="2074985"/>
            <a:ext cx="7565912" cy="4466492"/>
          </a:xfrm>
          <a:prstGeom prst="roundRect">
            <a:avLst>
              <a:gd name="adj" fmla="val 544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66A155B-00BE-7448-3CEA-613672707FE0}"/>
              </a:ext>
            </a:extLst>
          </p:cNvPr>
          <p:cNvSpPr txBox="1"/>
          <p:nvPr/>
        </p:nvSpPr>
        <p:spPr>
          <a:xfrm>
            <a:off x="11056569" y="3108193"/>
            <a:ext cx="247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kumimoji="1" lang="zh-CN" alt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4792587-F1C8-A86D-D460-C20D2184E7CA}"/>
              </a:ext>
            </a:extLst>
          </p:cNvPr>
          <p:cNvSpPr txBox="1"/>
          <p:nvPr/>
        </p:nvSpPr>
        <p:spPr>
          <a:xfrm>
            <a:off x="11264430" y="3584564"/>
            <a:ext cx="247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kumimoji="1" lang="zh-CN" alt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同心圆 235">
            <a:extLst>
              <a:ext uri="{FF2B5EF4-FFF2-40B4-BE49-F238E27FC236}">
                <a16:creationId xmlns:a16="http://schemas.microsoft.com/office/drawing/2014/main" id="{E2A35638-5C68-A366-9686-E6E948A6D53D}"/>
              </a:ext>
            </a:extLst>
          </p:cNvPr>
          <p:cNvSpPr>
            <a:spLocks noChangeAspect="1"/>
          </p:cNvSpPr>
          <p:nvPr/>
        </p:nvSpPr>
        <p:spPr>
          <a:xfrm rot="165464">
            <a:off x="10595558" y="3181001"/>
            <a:ext cx="913311" cy="913312"/>
          </a:xfrm>
          <a:prstGeom prst="donut">
            <a:avLst>
              <a:gd name="adj" fmla="val 20601"/>
            </a:avLst>
          </a:prstGeom>
          <a:solidFill>
            <a:srgbClr val="1791EE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空心弧 15">
            <a:extLst>
              <a:ext uri="{FF2B5EF4-FFF2-40B4-BE49-F238E27FC236}">
                <a16:creationId xmlns:a16="http://schemas.microsoft.com/office/drawing/2014/main" id="{2B159C8E-5AA2-45EF-0322-6574FB94B891}"/>
              </a:ext>
            </a:extLst>
          </p:cNvPr>
          <p:cNvSpPr>
            <a:spLocks noChangeAspect="1"/>
          </p:cNvSpPr>
          <p:nvPr/>
        </p:nvSpPr>
        <p:spPr>
          <a:xfrm rot="20869092">
            <a:off x="10593773" y="3174556"/>
            <a:ext cx="913311" cy="913310"/>
          </a:xfrm>
          <a:prstGeom prst="blockArc">
            <a:avLst>
              <a:gd name="adj1" fmla="val 19864171"/>
              <a:gd name="adj2" fmla="val 558855"/>
              <a:gd name="adj3" fmla="val 20484"/>
            </a:avLst>
          </a:prstGeom>
          <a:solidFill>
            <a:srgbClr val="1791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空心弧 16">
            <a:extLst>
              <a:ext uri="{FF2B5EF4-FFF2-40B4-BE49-F238E27FC236}">
                <a16:creationId xmlns:a16="http://schemas.microsoft.com/office/drawing/2014/main" id="{7CE8F48E-ABF9-F4E6-EBB3-1AFFADA11BBD}"/>
              </a:ext>
            </a:extLst>
          </p:cNvPr>
          <p:cNvSpPr>
            <a:spLocks noChangeAspect="1"/>
          </p:cNvSpPr>
          <p:nvPr/>
        </p:nvSpPr>
        <p:spPr>
          <a:xfrm rot="18175643">
            <a:off x="10597082" y="3181179"/>
            <a:ext cx="913312" cy="913311"/>
          </a:xfrm>
          <a:prstGeom prst="blockArc">
            <a:avLst>
              <a:gd name="adj1" fmla="val 19864171"/>
              <a:gd name="adj2" fmla="val 568339"/>
              <a:gd name="adj3" fmla="val 2020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空心弧 18">
            <a:extLst>
              <a:ext uri="{FF2B5EF4-FFF2-40B4-BE49-F238E27FC236}">
                <a16:creationId xmlns:a16="http://schemas.microsoft.com/office/drawing/2014/main" id="{3224FA47-7CBF-B251-FA2D-60D6A099C2E2}"/>
              </a:ext>
            </a:extLst>
          </p:cNvPr>
          <p:cNvSpPr>
            <a:spLocks noChangeAspect="1"/>
          </p:cNvSpPr>
          <p:nvPr/>
        </p:nvSpPr>
        <p:spPr>
          <a:xfrm rot="1913698">
            <a:off x="10597018" y="3183928"/>
            <a:ext cx="913310" cy="913310"/>
          </a:xfrm>
          <a:prstGeom prst="blockArc">
            <a:avLst>
              <a:gd name="adj1" fmla="val 19864171"/>
              <a:gd name="adj2" fmla="val 556147"/>
              <a:gd name="adj3" fmla="val 2117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空心弧 19">
            <a:extLst>
              <a:ext uri="{FF2B5EF4-FFF2-40B4-BE49-F238E27FC236}">
                <a16:creationId xmlns:a16="http://schemas.microsoft.com/office/drawing/2014/main" id="{B3B5AC15-B4B8-1183-1EE3-F9A20F4697FE}"/>
              </a:ext>
            </a:extLst>
          </p:cNvPr>
          <p:cNvSpPr>
            <a:spLocks noChangeAspect="1"/>
          </p:cNvSpPr>
          <p:nvPr/>
        </p:nvSpPr>
        <p:spPr>
          <a:xfrm rot="4655390">
            <a:off x="10602599" y="3178703"/>
            <a:ext cx="913310" cy="913310"/>
          </a:xfrm>
          <a:prstGeom prst="blockArc">
            <a:avLst>
              <a:gd name="adj1" fmla="val 19864171"/>
              <a:gd name="adj2" fmla="val 479832"/>
              <a:gd name="adj3" fmla="val 20439"/>
            </a:avLst>
          </a:prstGeom>
          <a:solidFill>
            <a:srgbClr val="1791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5C728425-EA48-0D1A-73F4-82AA52FBE88D}"/>
              </a:ext>
            </a:extLst>
          </p:cNvPr>
          <p:cNvGrpSpPr/>
          <p:nvPr/>
        </p:nvGrpSpPr>
        <p:grpSpPr>
          <a:xfrm rot="10800000">
            <a:off x="10593018" y="3178756"/>
            <a:ext cx="918960" cy="919935"/>
            <a:chOff x="1358591" y="891634"/>
            <a:chExt cx="558187" cy="558779"/>
          </a:xfrm>
          <a:solidFill>
            <a:schemeClr val="bg1">
              <a:lumMod val="65000"/>
            </a:schemeClr>
          </a:solidFill>
        </p:grpSpPr>
        <p:sp>
          <p:nvSpPr>
            <p:cNvPr id="31" name="空心弧 30">
              <a:extLst>
                <a:ext uri="{FF2B5EF4-FFF2-40B4-BE49-F238E27FC236}">
                  <a16:creationId xmlns:a16="http://schemas.microsoft.com/office/drawing/2014/main" id="{73FA2810-61DD-8E9F-67EF-83FF8F8E72CA}"/>
                </a:ext>
              </a:extLst>
            </p:cNvPr>
            <p:cNvSpPr>
              <a:spLocks noChangeAspect="1"/>
            </p:cNvSpPr>
            <p:nvPr/>
          </p:nvSpPr>
          <p:spPr>
            <a:xfrm rot="20969850">
              <a:off x="1358591" y="891634"/>
              <a:ext cx="554756" cy="554755"/>
            </a:xfrm>
            <a:prstGeom prst="blockArc">
              <a:avLst>
                <a:gd name="adj1" fmla="val 19864171"/>
                <a:gd name="adj2" fmla="val 564439"/>
                <a:gd name="adj3" fmla="val 20139"/>
              </a:avLst>
            </a:prstGeom>
            <a:solidFill>
              <a:srgbClr val="1791E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空心弧 32">
              <a:extLst>
                <a:ext uri="{FF2B5EF4-FFF2-40B4-BE49-F238E27FC236}">
                  <a16:creationId xmlns:a16="http://schemas.microsoft.com/office/drawing/2014/main" id="{F9731160-7D88-003C-8913-AD72D9124D3C}"/>
                </a:ext>
              </a:extLst>
            </p:cNvPr>
            <p:cNvSpPr>
              <a:spLocks noChangeAspect="1"/>
            </p:cNvSpPr>
            <p:nvPr/>
          </p:nvSpPr>
          <p:spPr>
            <a:xfrm rot="18175643">
              <a:off x="1358672" y="895657"/>
              <a:ext cx="554756" cy="554756"/>
            </a:xfrm>
            <a:prstGeom prst="blockArc">
              <a:avLst>
                <a:gd name="adj1" fmla="val 19864171"/>
                <a:gd name="adj2" fmla="val 568339"/>
                <a:gd name="adj3" fmla="val 20208"/>
              </a:avLst>
            </a:prstGeom>
            <a:solidFill>
              <a:srgbClr val="1791E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空心弧 33">
              <a:extLst>
                <a:ext uri="{FF2B5EF4-FFF2-40B4-BE49-F238E27FC236}">
                  <a16:creationId xmlns:a16="http://schemas.microsoft.com/office/drawing/2014/main" id="{539CC5EA-C366-2D4F-98AB-62404FE33BF6}"/>
                </a:ext>
              </a:extLst>
            </p:cNvPr>
            <p:cNvSpPr>
              <a:spLocks noChangeAspect="1"/>
            </p:cNvSpPr>
            <p:nvPr/>
          </p:nvSpPr>
          <p:spPr>
            <a:xfrm rot="2048289">
              <a:off x="1369239" y="894242"/>
              <a:ext cx="543902" cy="554755"/>
            </a:xfrm>
            <a:prstGeom prst="blockArc">
              <a:avLst>
                <a:gd name="adj1" fmla="val 19837142"/>
                <a:gd name="adj2" fmla="val 413533"/>
                <a:gd name="adj3" fmla="val 20826"/>
              </a:avLst>
            </a:prstGeom>
            <a:solidFill>
              <a:srgbClr val="1791E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空心弧 34">
              <a:extLst>
                <a:ext uri="{FF2B5EF4-FFF2-40B4-BE49-F238E27FC236}">
                  <a16:creationId xmlns:a16="http://schemas.microsoft.com/office/drawing/2014/main" id="{5434FC68-38A2-5B24-8A5F-E309261FD9CB}"/>
                </a:ext>
              </a:extLst>
            </p:cNvPr>
            <p:cNvSpPr>
              <a:spLocks noChangeAspect="1"/>
            </p:cNvSpPr>
            <p:nvPr/>
          </p:nvSpPr>
          <p:spPr>
            <a:xfrm rot="4655390">
              <a:off x="1362023" y="894153"/>
              <a:ext cx="554755" cy="554755"/>
            </a:xfrm>
            <a:prstGeom prst="blockArc">
              <a:avLst>
                <a:gd name="adj1" fmla="val 19864171"/>
                <a:gd name="adj2" fmla="val 562729"/>
                <a:gd name="adj3" fmla="val 20138"/>
              </a:avLst>
            </a:prstGeom>
            <a:solidFill>
              <a:srgbClr val="1791E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2" name="文本框 21">
            <a:extLst>
              <a:ext uri="{FF2B5EF4-FFF2-40B4-BE49-F238E27FC236}">
                <a16:creationId xmlns:a16="http://schemas.microsoft.com/office/drawing/2014/main" id="{E35703D6-B5FE-5C73-7E29-912644EB75BB}"/>
              </a:ext>
            </a:extLst>
          </p:cNvPr>
          <p:cNvSpPr txBox="1"/>
          <p:nvPr/>
        </p:nvSpPr>
        <p:spPr>
          <a:xfrm>
            <a:off x="11031435" y="3105558"/>
            <a:ext cx="190831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D753A28F-57AD-4D3C-12F1-D3A41A00AD2D}"/>
              </a:ext>
            </a:extLst>
          </p:cNvPr>
          <p:cNvSpPr txBox="1"/>
          <p:nvPr/>
        </p:nvSpPr>
        <p:spPr>
          <a:xfrm>
            <a:off x="11231848" y="3298957"/>
            <a:ext cx="190831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2E260441-0947-5AE9-E5AC-443278652642}"/>
              </a:ext>
            </a:extLst>
          </p:cNvPr>
          <p:cNvSpPr txBox="1"/>
          <p:nvPr/>
        </p:nvSpPr>
        <p:spPr>
          <a:xfrm>
            <a:off x="11236420" y="3581277"/>
            <a:ext cx="181684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2C5A74C3-047E-718F-7E84-13AB3E89F4B8}"/>
              </a:ext>
            </a:extLst>
          </p:cNvPr>
          <p:cNvSpPr txBox="1"/>
          <p:nvPr/>
        </p:nvSpPr>
        <p:spPr>
          <a:xfrm>
            <a:off x="11039250" y="3762281"/>
            <a:ext cx="192379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8DCA4161-DCAE-44C6-FC97-B46D534EDDB6}"/>
              </a:ext>
            </a:extLst>
          </p:cNvPr>
          <p:cNvSpPr txBox="1"/>
          <p:nvPr/>
        </p:nvSpPr>
        <p:spPr>
          <a:xfrm>
            <a:off x="10760777" y="3764932"/>
            <a:ext cx="181682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E3B28C21-CA01-3891-C498-B96E303B2CCC}"/>
              </a:ext>
            </a:extLst>
          </p:cNvPr>
          <p:cNvSpPr txBox="1"/>
          <p:nvPr/>
        </p:nvSpPr>
        <p:spPr>
          <a:xfrm>
            <a:off x="10565593" y="3568714"/>
            <a:ext cx="195612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D352F7A9-2C5B-7C1A-9123-BFA37EE93199}"/>
              </a:ext>
            </a:extLst>
          </p:cNvPr>
          <p:cNvSpPr txBox="1"/>
          <p:nvPr/>
        </p:nvSpPr>
        <p:spPr>
          <a:xfrm>
            <a:off x="10764908" y="3105558"/>
            <a:ext cx="195612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B93EFDF5-4755-EEFE-0A8F-226ED4B18FC0}"/>
              </a:ext>
            </a:extLst>
          </p:cNvPr>
          <p:cNvSpPr txBox="1"/>
          <p:nvPr/>
        </p:nvSpPr>
        <p:spPr>
          <a:xfrm>
            <a:off x="10563122" y="3294707"/>
            <a:ext cx="195612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1E88CD7-FDC0-8F4C-DF68-239F9765C19C}"/>
              </a:ext>
            </a:extLst>
          </p:cNvPr>
          <p:cNvSpPr txBox="1"/>
          <p:nvPr/>
        </p:nvSpPr>
        <p:spPr>
          <a:xfrm>
            <a:off x="10424682" y="4103531"/>
            <a:ext cx="1266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ToR 2’s</a:t>
            </a:r>
          </a:p>
          <a:p>
            <a:pPr algn="ctr"/>
            <a:r>
              <a:rPr lang="en-US" i="1" dirty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GRANT ring</a:t>
            </a:r>
          </a:p>
        </p:txBody>
      </p:sp>
      <p:sp>
        <p:nvSpPr>
          <p:cNvPr id="102" name="文本框 101">
            <a:extLst>
              <a:ext uri="{FF2B5EF4-FFF2-40B4-BE49-F238E27FC236}">
                <a16:creationId xmlns:a16="http://schemas.microsoft.com/office/drawing/2014/main" id="{76FBE165-CD0C-9CAB-0479-31D232AD32FD}"/>
              </a:ext>
            </a:extLst>
          </p:cNvPr>
          <p:cNvSpPr txBox="1"/>
          <p:nvPr/>
        </p:nvSpPr>
        <p:spPr>
          <a:xfrm>
            <a:off x="6586817" y="2644321"/>
            <a:ext cx="468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err="1">
                <a:latin typeface="Calibri" panose="020F0502020204030204" pitchFamily="34" charset="0"/>
                <a:cs typeface="Calibri" panose="020F0502020204030204" pitchFamily="34" charset="0"/>
              </a:rPr>
              <a:t>Src</a:t>
            </a:r>
            <a:endParaRPr lang="en-US" altLang="zh-CN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3" name="文本框 102">
            <a:extLst>
              <a:ext uri="{FF2B5EF4-FFF2-40B4-BE49-F238E27FC236}">
                <a16:creationId xmlns:a16="http://schemas.microsoft.com/office/drawing/2014/main" id="{B7630B5D-A3D5-5E2C-F042-784EB74FC14B}"/>
              </a:ext>
            </a:extLst>
          </p:cNvPr>
          <p:cNvSpPr txBox="1"/>
          <p:nvPr/>
        </p:nvSpPr>
        <p:spPr>
          <a:xfrm>
            <a:off x="9774638" y="2647351"/>
            <a:ext cx="499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Dst</a:t>
            </a:r>
          </a:p>
        </p:txBody>
      </p:sp>
      <p:sp>
        <p:nvSpPr>
          <p:cNvPr id="104" name="矩形 103">
            <a:extLst>
              <a:ext uri="{FF2B5EF4-FFF2-40B4-BE49-F238E27FC236}">
                <a16:creationId xmlns:a16="http://schemas.microsoft.com/office/drawing/2014/main" id="{120F2986-AD2C-A123-4DE0-555C26E690E5}"/>
              </a:ext>
            </a:extLst>
          </p:cNvPr>
          <p:cNvSpPr/>
          <p:nvPr/>
        </p:nvSpPr>
        <p:spPr>
          <a:xfrm>
            <a:off x="5027870" y="2695883"/>
            <a:ext cx="1247147" cy="4167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Traffic</a:t>
            </a:r>
          </a:p>
          <a:p>
            <a:pPr algn="ctr"/>
            <a:r>
              <a:rPr kumimoji="1" lang="en-US" altLang="zh-CN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demands</a:t>
            </a:r>
            <a:endParaRPr kumimoji="1" lang="zh-CN" alt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0" name="文本框 109">
            <a:extLst>
              <a:ext uri="{FF2B5EF4-FFF2-40B4-BE49-F238E27FC236}">
                <a16:creationId xmlns:a16="http://schemas.microsoft.com/office/drawing/2014/main" id="{B56CD594-31BA-82B1-7565-E46029D830E3}"/>
              </a:ext>
            </a:extLst>
          </p:cNvPr>
          <p:cNvSpPr txBox="1"/>
          <p:nvPr/>
        </p:nvSpPr>
        <p:spPr>
          <a:xfrm>
            <a:off x="4949133" y="3599445"/>
            <a:ext cx="1394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to ToR 2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1" name="文本框 110">
            <a:extLst>
              <a:ext uri="{FF2B5EF4-FFF2-40B4-BE49-F238E27FC236}">
                <a16:creationId xmlns:a16="http://schemas.microsoft.com/office/drawing/2014/main" id="{87F32CB8-EB54-BD0C-99EE-266FCC0D28EE}"/>
              </a:ext>
            </a:extLst>
          </p:cNvPr>
          <p:cNvSpPr txBox="1"/>
          <p:nvPr/>
        </p:nvSpPr>
        <p:spPr>
          <a:xfrm>
            <a:off x="4949133" y="5195225"/>
            <a:ext cx="1394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to ToR 2, 4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847875D2-B924-78B3-F5AC-5C54346F62B8}"/>
              </a:ext>
            </a:extLst>
          </p:cNvPr>
          <p:cNvGrpSpPr/>
          <p:nvPr/>
        </p:nvGrpSpPr>
        <p:grpSpPr>
          <a:xfrm rot="242482">
            <a:off x="10809230" y="3389683"/>
            <a:ext cx="486948" cy="486948"/>
            <a:chOff x="10802880" y="3655448"/>
            <a:chExt cx="486948" cy="486948"/>
          </a:xfrm>
        </p:grpSpPr>
        <p:cxnSp>
          <p:nvCxnSpPr>
            <p:cNvPr id="56" name="直线箭头连接符 202">
              <a:extLst>
                <a:ext uri="{FF2B5EF4-FFF2-40B4-BE49-F238E27FC236}">
                  <a16:creationId xmlns:a16="http://schemas.microsoft.com/office/drawing/2014/main" id="{EC3F4525-4928-732D-B467-2F31EC0E78F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836577" y="3828160"/>
              <a:ext cx="214805" cy="69689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oval" w="sm" len="sm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BEA6832C-068F-0F6A-9250-673945E942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2880" y="3655448"/>
              <a:ext cx="486948" cy="4869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文本框 52">
            <a:extLst>
              <a:ext uri="{FF2B5EF4-FFF2-40B4-BE49-F238E27FC236}">
                <a16:creationId xmlns:a16="http://schemas.microsoft.com/office/drawing/2014/main" id="{EBD03A95-CF6A-E2D8-6E34-682B36C910F1}"/>
              </a:ext>
            </a:extLst>
          </p:cNvPr>
          <p:cNvSpPr txBox="1"/>
          <p:nvPr/>
        </p:nvSpPr>
        <p:spPr>
          <a:xfrm>
            <a:off x="8476011" y="3307329"/>
            <a:ext cx="1581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i="1" dirty="0">
                <a:solidFill>
                  <a:srgbClr val="1791E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ToR 1</a:t>
            </a:r>
            <a:endParaRPr kumimoji="1" lang="zh-CN" altLang="en-US" i="1" dirty="0">
              <a:solidFill>
                <a:srgbClr val="1791E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B37E35C2-E95B-18C9-EFB1-475E005B5DAE}"/>
              </a:ext>
            </a:extLst>
          </p:cNvPr>
          <p:cNvSpPr txBox="1"/>
          <p:nvPr/>
        </p:nvSpPr>
        <p:spPr>
          <a:xfrm>
            <a:off x="8476010" y="3538627"/>
            <a:ext cx="1581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i="1" dirty="0">
                <a:solidFill>
                  <a:srgbClr val="1791E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ToR 3</a:t>
            </a:r>
            <a:endParaRPr kumimoji="1" lang="zh-CN" altLang="en-US" i="1" dirty="0">
              <a:solidFill>
                <a:srgbClr val="1791E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C79B448B-2BBA-205D-06F6-3AAF244C2D7D}"/>
              </a:ext>
            </a:extLst>
          </p:cNvPr>
          <p:cNvSpPr txBox="1"/>
          <p:nvPr/>
        </p:nvSpPr>
        <p:spPr>
          <a:xfrm>
            <a:off x="8476682" y="3785758"/>
            <a:ext cx="1581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i="1" dirty="0">
                <a:solidFill>
                  <a:srgbClr val="1791E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ToR 1</a:t>
            </a:r>
            <a:endParaRPr kumimoji="1" lang="zh-CN" altLang="en-US" i="1" dirty="0">
              <a:solidFill>
                <a:srgbClr val="1791E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9089F65E-5675-8118-6842-4930BAE7111B}"/>
              </a:ext>
            </a:extLst>
          </p:cNvPr>
          <p:cNvSpPr txBox="1"/>
          <p:nvPr/>
        </p:nvSpPr>
        <p:spPr>
          <a:xfrm>
            <a:off x="8476010" y="4018528"/>
            <a:ext cx="1581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i="1" dirty="0">
                <a:solidFill>
                  <a:srgbClr val="1791E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ToR 3</a:t>
            </a:r>
            <a:endParaRPr kumimoji="1" lang="zh-CN" altLang="en-US" i="1" dirty="0">
              <a:solidFill>
                <a:srgbClr val="1791E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45FB79D3-F64A-91B8-0403-9BA1827004E2}"/>
              </a:ext>
            </a:extLst>
          </p:cNvPr>
          <p:cNvSpPr txBox="1"/>
          <p:nvPr/>
        </p:nvSpPr>
        <p:spPr>
          <a:xfrm>
            <a:off x="8247078" y="5277077"/>
            <a:ext cx="1581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ToR 3</a:t>
            </a:r>
            <a:endParaRPr kumimoji="1" lang="zh-CN" altLang="en-US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C6DA2185-E5EA-E0DC-8C31-62E1527E56ED}"/>
              </a:ext>
            </a:extLst>
          </p:cNvPr>
          <p:cNvSpPr txBox="1"/>
          <p:nvPr/>
        </p:nvSpPr>
        <p:spPr>
          <a:xfrm>
            <a:off x="525234" y="1300617"/>
            <a:ext cx="11012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Example on the parallel network topology: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92773B2-B08A-CD9E-9444-05D38BE0953A}"/>
              </a:ext>
            </a:extLst>
          </p:cNvPr>
          <p:cNvSpPr txBox="1"/>
          <p:nvPr/>
        </p:nvSpPr>
        <p:spPr>
          <a:xfrm>
            <a:off x="10081723" y="2395558"/>
            <a:ext cx="1961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i="1" dirty="0">
                <a:latin typeface="Calibri" panose="020F0502020204030204" pitchFamily="34" charset="0"/>
                <a:cs typeface="Calibri" panose="020F0502020204030204" pitchFamily="34" charset="0"/>
              </a:rPr>
              <a:t>Ports share one ring for fairness</a:t>
            </a:r>
            <a:endParaRPr kumimoji="1" lang="zh-CN" altLang="en-US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53CAD5F7-3DEE-9BEF-D489-EBF34155610B}"/>
              </a:ext>
            </a:extLst>
          </p:cNvPr>
          <p:cNvSpPr txBox="1">
            <a:spLocks/>
          </p:cNvSpPr>
          <p:nvPr/>
        </p:nvSpPr>
        <p:spPr>
          <a:xfrm>
            <a:off x="430236" y="173933"/>
            <a:ext cx="9585961" cy="893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altLang="zh-CN" sz="3600" b="1" dirty="0"/>
              <a:t>NegotiaToR Matching on flat topologies</a:t>
            </a:r>
            <a:endParaRPr lang="zh-CN" altLang="en-US" sz="3600" b="1" dirty="0"/>
          </a:p>
        </p:txBody>
      </p:sp>
      <p:sp>
        <p:nvSpPr>
          <p:cNvPr id="69" name="五边形 75">
            <a:extLst>
              <a:ext uri="{FF2B5EF4-FFF2-40B4-BE49-F238E27FC236}">
                <a16:creationId xmlns:a16="http://schemas.microsoft.com/office/drawing/2014/main" id="{96504887-8D43-D74E-2216-1C19A6C0E4BE}"/>
              </a:ext>
            </a:extLst>
          </p:cNvPr>
          <p:cNvSpPr/>
          <p:nvPr/>
        </p:nvSpPr>
        <p:spPr>
          <a:xfrm>
            <a:off x="707331" y="2643292"/>
            <a:ext cx="2296169" cy="371519"/>
          </a:xfrm>
          <a:prstGeom prst="homePlate">
            <a:avLst/>
          </a:prstGeom>
          <a:solidFill>
            <a:srgbClr val="FA74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ToR-level REQUEST</a:t>
            </a:r>
            <a:endParaRPr kumimoji="1" lang="zh-CN" altLang="en-US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F0F295B2-D2B4-CDA4-02DF-D035C8438EB4}"/>
              </a:ext>
            </a:extLst>
          </p:cNvPr>
          <p:cNvSpPr txBox="1"/>
          <p:nvPr/>
        </p:nvSpPr>
        <p:spPr>
          <a:xfrm>
            <a:off x="868243" y="3033051"/>
            <a:ext cx="4051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Send binary requests to destinations</a:t>
            </a:r>
            <a:endParaRPr kumimoji="1"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" name="五边形 107">
            <a:extLst>
              <a:ext uri="{FF2B5EF4-FFF2-40B4-BE49-F238E27FC236}">
                <a16:creationId xmlns:a16="http://schemas.microsoft.com/office/drawing/2014/main" id="{8558F026-F1F0-45F5-2EC3-42A26F11D7E7}"/>
              </a:ext>
            </a:extLst>
          </p:cNvPr>
          <p:cNvSpPr/>
          <p:nvPr/>
        </p:nvSpPr>
        <p:spPr>
          <a:xfrm>
            <a:off x="700480" y="3741808"/>
            <a:ext cx="2300779" cy="370554"/>
          </a:xfrm>
          <a:prstGeom prst="homePlate">
            <a:avLst/>
          </a:prstGeom>
          <a:solidFill>
            <a:srgbClr val="1791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Port-level GRANT</a:t>
            </a:r>
            <a:endParaRPr kumimoji="1" lang="zh-CN" altLang="en-US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D5DA343A-FBB4-1498-4B21-CC98A9311644}"/>
              </a:ext>
            </a:extLst>
          </p:cNvPr>
          <p:cNvSpPr txBox="1"/>
          <p:nvPr/>
        </p:nvSpPr>
        <p:spPr>
          <a:xfrm>
            <a:off x="868243" y="4107190"/>
            <a:ext cx="42040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Eliminate many-to-one conflicts at destinations with RRM</a:t>
            </a:r>
            <a:endParaRPr kumimoji="1"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88814BD-538B-31B5-2631-C05178C180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5681" y="3401150"/>
            <a:ext cx="584200" cy="9144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C0DCF14-1202-3DE2-C863-54D658BD86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4638" y="3403523"/>
            <a:ext cx="571500" cy="914400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0593141E-2DDF-36A8-385E-2F7AC0C53A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5681" y="5024045"/>
            <a:ext cx="584200" cy="914400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2A9BADAC-CABB-AA24-9F8E-BF1CB61E39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74638" y="5012400"/>
            <a:ext cx="5715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1578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9" dur="1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12" dur="1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"/>
                            </p:stCondLst>
                            <p:childTnLst>
                              <p:par>
                                <p:cTn id="14" presetID="27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"/>
                            </p:stCondLst>
                            <p:childTnLst>
                              <p:par>
                                <p:cTn id="2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50"/>
                            </p:stCondLst>
                            <p:childTnLst>
                              <p:par>
                                <p:cTn id="2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26" dur="1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00"/>
                            </p:stCondLst>
                            <p:childTnLst>
                              <p:par>
                                <p:cTn id="2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29" dur="1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"/>
                            </p:stCondLst>
                            <p:childTnLst>
                              <p:par>
                                <p:cTn id="31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50"/>
                            </p:stCondLst>
                            <p:childTnLst>
                              <p:par>
                                <p:cTn id="3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5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100"/>
                            </p:stCondLst>
                            <p:childTnLst>
                              <p:par>
                                <p:cTn id="4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600"/>
                            </p:stCondLst>
                            <p:childTnLst>
                              <p:par>
                                <p:cTn id="45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7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8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100"/>
                            </p:stCondLst>
                            <p:childTnLst>
                              <p:par>
                                <p:cTn id="5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5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4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350"/>
                            </p:stCondLst>
                            <p:childTnLst>
                              <p:par>
                                <p:cTn id="5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7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600"/>
                            </p:stCondLst>
                            <p:childTnLst>
                              <p:par>
                                <p:cTn id="59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1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2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100"/>
                            </p:stCondLst>
                            <p:childTnLst>
                              <p:par>
                                <p:cTn id="6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5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8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19" grpId="1" animBg="1"/>
      <p:bldP spid="53" grpId="0"/>
      <p:bldP spid="54" grpId="0"/>
      <p:bldP spid="58" grpId="0"/>
      <p:bldP spid="59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矩形: 圆角 70">
            <a:extLst>
              <a:ext uri="{FF2B5EF4-FFF2-40B4-BE49-F238E27FC236}">
                <a16:creationId xmlns:a16="http://schemas.microsoft.com/office/drawing/2014/main" id="{93AD92C5-35BB-8486-DAD6-7B029598575B}"/>
              </a:ext>
            </a:extLst>
          </p:cNvPr>
          <p:cNvSpPr/>
          <p:nvPr/>
        </p:nvSpPr>
        <p:spPr>
          <a:xfrm>
            <a:off x="5027870" y="2074985"/>
            <a:ext cx="7565912" cy="4466492"/>
          </a:xfrm>
          <a:prstGeom prst="roundRect">
            <a:avLst>
              <a:gd name="adj" fmla="val 544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3F728DFF-6D68-1770-8B69-B90B9EF09657}"/>
              </a:ext>
            </a:extLst>
          </p:cNvPr>
          <p:cNvSpPr txBox="1"/>
          <p:nvPr/>
        </p:nvSpPr>
        <p:spPr>
          <a:xfrm>
            <a:off x="11266925" y="5275001"/>
            <a:ext cx="247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kumimoji="1" lang="zh-CN" alt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" name="文本框 101">
            <a:extLst>
              <a:ext uri="{FF2B5EF4-FFF2-40B4-BE49-F238E27FC236}">
                <a16:creationId xmlns:a16="http://schemas.microsoft.com/office/drawing/2014/main" id="{76FBE165-CD0C-9CAB-0479-31D232AD32FD}"/>
              </a:ext>
            </a:extLst>
          </p:cNvPr>
          <p:cNvSpPr txBox="1"/>
          <p:nvPr/>
        </p:nvSpPr>
        <p:spPr>
          <a:xfrm>
            <a:off x="6586817" y="2644321"/>
            <a:ext cx="468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err="1">
                <a:latin typeface="Calibri" panose="020F0502020204030204" pitchFamily="34" charset="0"/>
                <a:cs typeface="Calibri" panose="020F0502020204030204" pitchFamily="34" charset="0"/>
              </a:rPr>
              <a:t>Src</a:t>
            </a:r>
            <a:endParaRPr lang="en-US" altLang="zh-CN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3" name="文本框 102">
            <a:extLst>
              <a:ext uri="{FF2B5EF4-FFF2-40B4-BE49-F238E27FC236}">
                <a16:creationId xmlns:a16="http://schemas.microsoft.com/office/drawing/2014/main" id="{B7630B5D-A3D5-5E2C-F042-784EB74FC14B}"/>
              </a:ext>
            </a:extLst>
          </p:cNvPr>
          <p:cNvSpPr txBox="1"/>
          <p:nvPr/>
        </p:nvSpPr>
        <p:spPr>
          <a:xfrm>
            <a:off x="9774638" y="2647351"/>
            <a:ext cx="499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Dst</a:t>
            </a:r>
          </a:p>
        </p:txBody>
      </p:sp>
      <p:sp>
        <p:nvSpPr>
          <p:cNvPr id="104" name="矩形 103">
            <a:extLst>
              <a:ext uri="{FF2B5EF4-FFF2-40B4-BE49-F238E27FC236}">
                <a16:creationId xmlns:a16="http://schemas.microsoft.com/office/drawing/2014/main" id="{120F2986-AD2C-A123-4DE0-555C26E690E5}"/>
              </a:ext>
            </a:extLst>
          </p:cNvPr>
          <p:cNvSpPr/>
          <p:nvPr/>
        </p:nvSpPr>
        <p:spPr>
          <a:xfrm>
            <a:off x="5027870" y="2695883"/>
            <a:ext cx="1247147" cy="4167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Traffic</a:t>
            </a:r>
          </a:p>
          <a:p>
            <a:pPr algn="ctr"/>
            <a:r>
              <a:rPr kumimoji="1" lang="en-US" altLang="zh-CN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demands</a:t>
            </a:r>
            <a:endParaRPr kumimoji="1" lang="zh-CN" alt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0" name="文本框 109">
            <a:extLst>
              <a:ext uri="{FF2B5EF4-FFF2-40B4-BE49-F238E27FC236}">
                <a16:creationId xmlns:a16="http://schemas.microsoft.com/office/drawing/2014/main" id="{B56CD594-31BA-82B1-7565-E46029D830E3}"/>
              </a:ext>
            </a:extLst>
          </p:cNvPr>
          <p:cNvSpPr txBox="1"/>
          <p:nvPr/>
        </p:nvSpPr>
        <p:spPr>
          <a:xfrm>
            <a:off x="4949133" y="3599445"/>
            <a:ext cx="1394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to ToR 2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1" name="文本框 110">
            <a:extLst>
              <a:ext uri="{FF2B5EF4-FFF2-40B4-BE49-F238E27FC236}">
                <a16:creationId xmlns:a16="http://schemas.microsoft.com/office/drawing/2014/main" id="{87F32CB8-EB54-BD0C-99EE-266FCC0D28EE}"/>
              </a:ext>
            </a:extLst>
          </p:cNvPr>
          <p:cNvSpPr txBox="1"/>
          <p:nvPr/>
        </p:nvSpPr>
        <p:spPr>
          <a:xfrm>
            <a:off x="4949133" y="5195225"/>
            <a:ext cx="1394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to ToR 2, 4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EA49393-08E1-9712-46AA-498D8727AB6E}"/>
              </a:ext>
            </a:extLst>
          </p:cNvPr>
          <p:cNvSpPr txBox="1"/>
          <p:nvPr/>
        </p:nvSpPr>
        <p:spPr>
          <a:xfrm>
            <a:off x="11059064" y="4805580"/>
            <a:ext cx="247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kumimoji="1" lang="zh-CN" alt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181FCF9-3BEF-C89A-CF39-7F90DA981075}"/>
              </a:ext>
            </a:extLst>
          </p:cNvPr>
          <p:cNvSpPr txBox="1"/>
          <p:nvPr/>
        </p:nvSpPr>
        <p:spPr>
          <a:xfrm>
            <a:off x="11266925" y="5281951"/>
            <a:ext cx="247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kumimoji="1" lang="zh-CN" alt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同心圆 235">
            <a:extLst>
              <a:ext uri="{FF2B5EF4-FFF2-40B4-BE49-F238E27FC236}">
                <a16:creationId xmlns:a16="http://schemas.microsoft.com/office/drawing/2014/main" id="{7CA92F1A-1B09-A8A5-4B80-B86D1A80B5BA}"/>
              </a:ext>
            </a:extLst>
          </p:cNvPr>
          <p:cNvSpPr>
            <a:spLocks noChangeAspect="1"/>
          </p:cNvSpPr>
          <p:nvPr/>
        </p:nvSpPr>
        <p:spPr>
          <a:xfrm rot="165464">
            <a:off x="10598053" y="4878388"/>
            <a:ext cx="913311" cy="913312"/>
          </a:xfrm>
          <a:prstGeom prst="donut">
            <a:avLst>
              <a:gd name="adj" fmla="val 20601"/>
            </a:avLst>
          </a:prstGeom>
          <a:solidFill>
            <a:srgbClr val="1791EE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空心弧 11">
            <a:extLst>
              <a:ext uri="{FF2B5EF4-FFF2-40B4-BE49-F238E27FC236}">
                <a16:creationId xmlns:a16="http://schemas.microsoft.com/office/drawing/2014/main" id="{C9BC6A14-1E9B-4A0D-75F0-226861187D3D}"/>
              </a:ext>
            </a:extLst>
          </p:cNvPr>
          <p:cNvSpPr>
            <a:spLocks noChangeAspect="1"/>
          </p:cNvSpPr>
          <p:nvPr/>
        </p:nvSpPr>
        <p:spPr>
          <a:xfrm rot="20869092">
            <a:off x="10596268" y="4871943"/>
            <a:ext cx="913311" cy="913310"/>
          </a:xfrm>
          <a:prstGeom prst="blockArc">
            <a:avLst>
              <a:gd name="adj1" fmla="val 19864171"/>
              <a:gd name="adj2" fmla="val 558855"/>
              <a:gd name="adj3" fmla="val 20484"/>
            </a:avLst>
          </a:prstGeom>
          <a:solidFill>
            <a:srgbClr val="1791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空心弧 13">
            <a:extLst>
              <a:ext uri="{FF2B5EF4-FFF2-40B4-BE49-F238E27FC236}">
                <a16:creationId xmlns:a16="http://schemas.microsoft.com/office/drawing/2014/main" id="{9B1325B5-8F7C-6217-227A-E0AC322CEBBE}"/>
              </a:ext>
            </a:extLst>
          </p:cNvPr>
          <p:cNvSpPr>
            <a:spLocks noChangeAspect="1"/>
          </p:cNvSpPr>
          <p:nvPr/>
        </p:nvSpPr>
        <p:spPr>
          <a:xfrm rot="18175643">
            <a:off x="10599577" y="4878566"/>
            <a:ext cx="913312" cy="913311"/>
          </a:xfrm>
          <a:prstGeom prst="blockArc">
            <a:avLst>
              <a:gd name="adj1" fmla="val 19864171"/>
              <a:gd name="adj2" fmla="val 568339"/>
              <a:gd name="adj3" fmla="val 20208"/>
            </a:avLst>
          </a:prstGeom>
          <a:solidFill>
            <a:srgbClr val="1791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空心弧 14">
            <a:extLst>
              <a:ext uri="{FF2B5EF4-FFF2-40B4-BE49-F238E27FC236}">
                <a16:creationId xmlns:a16="http://schemas.microsoft.com/office/drawing/2014/main" id="{8EDEB20E-E092-0AFA-8CAA-6A0E36F78086}"/>
              </a:ext>
            </a:extLst>
          </p:cNvPr>
          <p:cNvSpPr>
            <a:spLocks noChangeAspect="1"/>
          </p:cNvSpPr>
          <p:nvPr/>
        </p:nvSpPr>
        <p:spPr>
          <a:xfrm rot="1913698">
            <a:off x="10599513" y="4881315"/>
            <a:ext cx="913310" cy="913310"/>
          </a:xfrm>
          <a:prstGeom prst="blockArc">
            <a:avLst>
              <a:gd name="adj1" fmla="val 19864171"/>
              <a:gd name="adj2" fmla="val 556147"/>
              <a:gd name="adj3" fmla="val 2117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空心弧 17">
            <a:extLst>
              <a:ext uri="{FF2B5EF4-FFF2-40B4-BE49-F238E27FC236}">
                <a16:creationId xmlns:a16="http://schemas.microsoft.com/office/drawing/2014/main" id="{AFC01E82-521F-818B-B5DD-CAFFA32810DA}"/>
              </a:ext>
            </a:extLst>
          </p:cNvPr>
          <p:cNvSpPr>
            <a:spLocks noChangeAspect="1"/>
          </p:cNvSpPr>
          <p:nvPr/>
        </p:nvSpPr>
        <p:spPr>
          <a:xfrm rot="4655390">
            <a:off x="10605094" y="4876090"/>
            <a:ext cx="913310" cy="913310"/>
          </a:xfrm>
          <a:prstGeom prst="blockArc">
            <a:avLst>
              <a:gd name="adj1" fmla="val 19864171"/>
              <a:gd name="adj2" fmla="val 479832"/>
              <a:gd name="adj3" fmla="val 20439"/>
            </a:avLst>
          </a:prstGeom>
          <a:solidFill>
            <a:srgbClr val="1791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080484E5-E1BE-0CD8-CFA4-1A6021503601}"/>
              </a:ext>
            </a:extLst>
          </p:cNvPr>
          <p:cNvGrpSpPr/>
          <p:nvPr/>
        </p:nvGrpSpPr>
        <p:grpSpPr>
          <a:xfrm rot="10800000">
            <a:off x="10595513" y="4876143"/>
            <a:ext cx="918960" cy="919935"/>
            <a:chOff x="1358591" y="891634"/>
            <a:chExt cx="558187" cy="558779"/>
          </a:xfrm>
          <a:solidFill>
            <a:schemeClr val="bg1">
              <a:lumMod val="65000"/>
            </a:schemeClr>
          </a:solidFill>
        </p:grpSpPr>
        <p:sp>
          <p:nvSpPr>
            <p:cNvPr id="32" name="空心弧 31">
              <a:extLst>
                <a:ext uri="{FF2B5EF4-FFF2-40B4-BE49-F238E27FC236}">
                  <a16:creationId xmlns:a16="http://schemas.microsoft.com/office/drawing/2014/main" id="{3DC381B1-1265-6B37-FE27-0DA4DD77781B}"/>
                </a:ext>
              </a:extLst>
            </p:cNvPr>
            <p:cNvSpPr>
              <a:spLocks noChangeAspect="1"/>
            </p:cNvSpPr>
            <p:nvPr/>
          </p:nvSpPr>
          <p:spPr>
            <a:xfrm rot="20969850">
              <a:off x="1358591" y="891634"/>
              <a:ext cx="554756" cy="554755"/>
            </a:xfrm>
            <a:prstGeom prst="blockArc">
              <a:avLst>
                <a:gd name="adj1" fmla="val 19864171"/>
                <a:gd name="adj2" fmla="val 564439"/>
                <a:gd name="adj3" fmla="val 20139"/>
              </a:avLst>
            </a:prstGeom>
            <a:solidFill>
              <a:srgbClr val="1791E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空心弧 35">
              <a:extLst>
                <a:ext uri="{FF2B5EF4-FFF2-40B4-BE49-F238E27FC236}">
                  <a16:creationId xmlns:a16="http://schemas.microsoft.com/office/drawing/2014/main" id="{4539266A-6967-EEFB-FA6E-77E7E5071428}"/>
                </a:ext>
              </a:extLst>
            </p:cNvPr>
            <p:cNvSpPr>
              <a:spLocks noChangeAspect="1"/>
            </p:cNvSpPr>
            <p:nvPr/>
          </p:nvSpPr>
          <p:spPr>
            <a:xfrm rot="18175643">
              <a:off x="1358672" y="895657"/>
              <a:ext cx="554756" cy="554756"/>
            </a:xfrm>
            <a:prstGeom prst="blockArc">
              <a:avLst>
                <a:gd name="adj1" fmla="val 19864171"/>
                <a:gd name="adj2" fmla="val 568339"/>
                <a:gd name="adj3" fmla="val 20208"/>
              </a:avLst>
            </a:prstGeom>
            <a:solidFill>
              <a:srgbClr val="1791E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空心弧 36">
              <a:extLst>
                <a:ext uri="{FF2B5EF4-FFF2-40B4-BE49-F238E27FC236}">
                  <a16:creationId xmlns:a16="http://schemas.microsoft.com/office/drawing/2014/main" id="{115BB804-369A-F463-052E-9CBDF80C825F}"/>
                </a:ext>
              </a:extLst>
            </p:cNvPr>
            <p:cNvSpPr>
              <a:spLocks noChangeAspect="1"/>
            </p:cNvSpPr>
            <p:nvPr/>
          </p:nvSpPr>
          <p:spPr>
            <a:xfrm rot="2048289">
              <a:off x="1369239" y="894242"/>
              <a:ext cx="543902" cy="554755"/>
            </a:xfrm>
            <a:prstGeom prst="blockArc">
              <a:avLst>
                <a:gd name="adj1" fmla="val 19837142"/>
                <a:gd name="adj2" fmla="val 413533"/>
                <a:gd name="adj3" fmla="val 20826"/>
              </a:avLst>
            </a:prstGeom>
            <a:solidFill>
              <a:srgbClr val="1791E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空心弧 37">
              <a:extLst>
                <a:ext uri="{FF2B5EF4-FFF2-40B4-BE49-F238E27FC236}">
                  <a16:creationId xmlns:a16="http://schemas.microsoft.com/office/drawing/2014/main" id="{41D0A733-FA67-D702-0132-47C94A77822F}"/>
                </a:ext>
              </a:extLst>
            </p:cNvPr>
            <p:cNvSpPr>
              <a:spLocks noChangeAspect="1"/>
            </p:cNvSpPr>
            <p:nvPr/>
          </p:nvSpPr>
          <p:spPr>
            <a:xfrm rot="4655390">
              <a:off x="1362023" y="894153"/>
              <a:ext cx="554755" cy="554755"/>
            </a:xfrm>
            <a:prstGeom prst="blockArc">
              <a:avLst>
                <a:gd name="adj1" fmla="val 19864171"/>
                <a:gd name="adj2" fmla="val 562729"/>
                <a:gd name="adj3" fmla="val 20138"/>
              </a:avLst>
            </a:prstGeom>
            <a:solidFill>
              <a:srgbClr val="1791E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9" name="文本框 38">
            <a:extLst>
              <a:ext uri="{FF2B5EF4-FFF2-40B4-BE49-F238E27FC236}">
                <a16:creationId xmlns:a16="http://schemas.microsoft.com/office/drawing/2014/main" id="{2BD433FE-8F72-B5C1-FCCD-5454575EEF36}"/>
              </a:ext>
            </a:extLst>
          </p:cNvPr>
          <p:cNvSpPr txBox="1"/>
          <p:nvPr/>
        </p:nvSpPr>
        <p:spPr>
          <a:xfrm>
            <a:off x="11033930" y="4802945"/>
            <a:ext cx="190831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223679FE-93A3-51C4-9719-57BE20ABE3C6}"/>
              </a:ext>
            </a:extLst>
          </p:cNvPr>
          <p:cNvSpPr txBox="1"/>
          <p:nvPr/>
        </p:nvSpPr>
        <p:spPr>
          <a:xfrm>
            <a:off x="11234343" y="4996344"/>
            <a:ext cx="190831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EA831707-3C7A-5AD4-EEA2-0AB96881F503}"/>
              </a:ext>
            </a:extLst>
          </p:cNvPr>
          <p:cNvSpPr txBox="1"/>
          <p:nvPr/>
        </p:nvSpPr>
        <p:spPr>
          <a:xfrm>
            <a:off x="11238915" y="5278664"/>
            <a:ext cx="181684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06DF72A1-45AD-766B-771E-88F68F314523}"/>
              </a:ext>
            </a:extLst>
          </p:cNvPr>
          <p:cNvSpPr txBox="1"/>
          <p:nvPr/>
        </p:nvSpPr>
        <p:spPr>
          <a:xfrm>
            <a:off x="11041745" y="5459668"/>
            <a:ext cx="192379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8EF89A12-9D29-C057-CA19-9C94A44B7608}"/>
              </a:ext>
            </a:extLst>
          </p:cNvPr>
          <p:cNvSpPr txBox="1"/>
          <p:nvPr/>
        </p:nvSpPr>
        <p:spPr>
          <a:xfrm>
            <a:off x="10763272" y="5462319"/>
            <a:ext cx="181682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1E0F0BDB-8255-7897-516B-D4CB1F973EC0}"/>
              </a:ext>
            </a:extLst>
          </p:cNvPr>
          <p:cNvSpPr txBox="1"/>
          <p:nvPr/>
        </p:nvSpPr>
        <p:spPr>
          <a:xfrm>
            <a:off x="10568088" y="5266101"/>
            <a:ext cx="195612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0CB5AC5A-9777-1C6B-DB04-5BB48C9BEFD1}"/>
              </a:ext>
            </a:extLst>
          </p:cNvPr>
          <p:cNvSpPr txBox="1"/>
          <p:nvPr/>
        </p:nvSpPr>
        <p:spPr>
          <a:xfrm>
            <a:off x="10767403" y="4802945"/>
            <a:ext cx="195612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9F2419B4-ACCD-CCBF-E790-9C13C21BB710}"/>
              </a:ext>
            </a:extLst>
          </p:cNvPr>
          <p:cNvSpPr txBox="1"/>
          <p:nvPr/>
        </p:nvSpPr>
        <p:spPr>
          <a:xfrm>
            <a:off x="10565617" y="4992094"/>
            <a:ext cx="195612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2A2170E5-D925-F5AE-1E7E-89B33588074F}"/>
              </a:ext>
            </a:extLst>
          </p:cNvPr>
          <p:cNvSpPr txBox="1"/>
          <p:nvPr/>
        </p:nvSpPr>
        <p:spPr>
          <a:xfrm>
            <a:off x="10427177" y="5800918"/>
            <a:ext cx="1266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ToR 4’s</a:t>
            </a:r>
          </a:p>
          <a:p>
            <a:pPr algn="ctr"/>
            <a:r>
              <a:rPr lang="en-US" i="1" dirty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GRANT ring</a:t>
            </a:r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C4617A04-8DE9-F018-003C-3DC58C787E0A}"/>
              </a:ext>
            </a:extLst>
          </p:cNvPr>
          <p:cNvGrpSpPr/>
          <p:nvPr/>
        </p:nvGrpSpPr>
        <p:grpSpPr>
          <a:xfrm rot="273339">
            <a:off x="10805375" y="5083895"/>
            <a:ext cx="486948" cy="486948"/>
            <a:chOff x="10802880" y="3655448"/>
            <a:chExt cx="486948" cy="486948"/>
          </a:xfrm>
        </p:grpSpPr>
        <p:cxnSp>
          <p:nvCxnSpPr>
            <p:cNvPr id="51" name="直线箭头连接符 202">
              <a:extLst>
                <a:ext uri="{FF2B5EF4-FFF2-40B4-BE49-F238E27FC236}">
                  <a16:creationId xmlns:a16="http://schemas.microsoft.com/office/drawing/2014/main" id="{324B7C03-FF59-EA55-58F5-F4D27ACD6D4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833664" y="3831576"/>
              <a:ext cx="214805" cy="69689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oval" w="sm" len="sm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01235ACD-C56B-2FE6-E4F5-64FF4B36288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02880" y="3655448"/>
              <a:ext cx="486948" cy="4869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文本框 60">
            <a:extLst>
              <a:ext uri="{FF2B5EF4-FFF2-40B4-BE49-F238E27FC236}">
                <a16:creationId xmlns:a16="http://schemas.microsoft.com/office/drawing/2014/main" id="{00EC59BE-B846-9D9D-4235-79ED62689A80}"/>
              </a:ext>
            </a:extLst>
          </p:cNvPr>
          <p:cNvSpPr txBox="1"/>
          <p:nvPr/>
        </p:nvSpPr>
        <p:spPr>
          <a:xfrm>
            <a:off x="8476011" y="3307329"/>
            <a:ext cx="1581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i="1" dirty="0">
                <a:solidFill>
                  <a:srgbClr val="1791E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ToR 1</a:t>
            </a:r>
            <a:endParaRPr kumimoji="1" lang="zh-CN" altLang="en-US" i="1" dirty="0">
              <a:solidFill>
                <a:srgbClr val="1791E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BB1EA7E5-F27B-20E4-7FA1-EE791869810A}"/>
              </a:ext>
            </a:extLst>
          </p:cNvPr>
          <p:cNvSpPr txBox="1"/>
          <p:nvPr/>
        </p:nvSpPr>
        <p:spPr>
          <a:xfrm>
            <a:off x="8476010" y="3538627"/>
            <a:ext cx="1581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i="1" dirty="0">
                <a:solidFill>
                  <a:srgbClr val="1791E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ToR 3</a:t>
            </a:r>
            <a:endParaRPr kumimoji="1" lang="zh-CN" altLang="en-US" i="1" dirty="0">
              <a:solidFill>
                <a:srgbClr val="1791E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C1D4FF72-BAC6-D84F-7C57-72E1700315F7}"/>
              </a:ext>
            </a:extLst>
          </p:cNvPr>
          <p:cNvSpPr txBox="1"/>
          <p:nvPr/>
        </p:nvSpPr>
        <p:spPr>
          <a:xfrm>
            <a:off x="8476682" y="3785758"/>
            <a:ext cx="1581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i="1" dirty="0">
                <a:solidFill>
                  <a:srgbClr val="1791E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ToR 1</a:t>
            </a:r>
            <a:endParaRPr kumimoji="1" lang="zh-CN" altLang="en-US" i="1" dirty="0">
              <a:solidFill>
                <a:srgbClr val="1791E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B925551C-D974-EB05-8383-CDE6A4750676}"/>
              </a:ext>
            </a:extLst>
          </p:cNvPr>
          <p:cNvSpPr txBox="1"/>
          <p:nvPr/>
        </p:nvSpPr>
        <p:spPr>
          <a:xfrm>
            <a:off x="8476010" y="4018528"/>
            <a:ext cx="1581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i="1" dirty="0">
                <a:solidFill>
                  <a:srgbClr val="1791E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ToR 3</a:t>
            </a:r>
            <a:endParaRPr kumimoji="1" lang="zh-CN" altLang="en-US" i="1" dirty="0">
              <a:solidFill>
                <a:srgbClr val="1791E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C5FFD50F-8AF1-C781-1FB3-9ADC236755B7}"/>
              </a:ext>
            </a:extLst>
          </p:cNvPr>
          <p:cNvSpPr txBox="1"/>
          <p:nvPr/>
        </p:nvSpPr>
        <p:spPr>
          <a:xfrm>
            <a:off x="8473724" y="4937355"/>
            <a:ext cx="1581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i="1" dirty="0">
                <a:solidFill>
                  <a:srgbClr val="1791E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ToR 3</a:t>
            </a:r>
            <a:endParaRPr kumimoji="1" lang="zh-CN" altLang="en-US" i="1" dirty="0">
              <a:solidFill>
                <a:srgbClr val="1791E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4B6C0442-2C9A-BC8A-FA5A-532E3B0DC423}"/>
              </a:ext>
            </a:extLst>
          </p:cNvPr>
          <p:cNvSpPr txBox="1"/>
          <p:nvPr/>
        </p:nvSpPr>
        <p:spPr>
          <a:xfrm>
            <a:off x="8473724" y="5149440"/>
            <a:ext cx="1581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i="1" dirty="0">
                <a:solidFill>
                  <a:srgbClr val="1791E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ToR 3</a:t>
            </a:r>
            <a:endParaRPr kumimoji="1" lang="zh-CN" altLang="en-US" i="1" dirty="0">
              <a:solidFill>
                <a:srgbClr val="1791E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4C5D31D3-1930-EE39-5338-951A61790D1E}"/>
              </a:ext>
            </a:extLst>
          </p:cNvPr>
          <p:cNvSpPr txBox="1"/>
          <p:nvPr/>
        </p:nvSpPr>
        <p:spPr>
          <a:xfrm>
            <a:off x="8473724" y="5395657"/>
            <a:ext cx="1581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i="1" dirty="0">
                <a:solidFill>
                  <a:srgbClr val="1791E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ToR 3</a:t>
            </a:r>
            <a:endParaRPr kumimoji="1" lang="zh-CN" altLang="en-US" i="1" dirty="0">
              <a:solidFill>
                <a:srgbClr val="1791E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0DAF4852-1811-EAD2-F1F7-13E08CBBC151}"/>
              </a:ext>
            </a:extLst>
          </p:cNvPr>
          <p:cNvSpPr txBox="1"/>
          <p:nvPr/>
        </p:nvSpPr>
        <p:spPr>
          <a:xfrm>
            <a:off x="8473724" y="5637148"/>
            <a:ext cx="1581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i="1" dirty="0">
                <a:solidFill>
                  <a:srgbClr val="1791E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ToR 3</a:t>
            </a:r>
            <a:endParaRPr kumimoji="1" lang="zh-CN" altLang="en-US" i="1" dirty="0">
              <a:solidFill>
                <a:srgbClr val="1791E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48" name="组合 247">
            <a:extLst>
              <a:ext uri="{FF2B5EF4-FFF2-40B4-BE49-F238E27FC236}">
                <a16:creationId xmlns:a16="http://schemas.microsoft.com/office/drawing/2014/main" id="{57E3FB10-244F-C448-E031-6A7BB886A8B5}"/>
              </a:ext>
            </a:extLst>
          </p:cNvPr>
          <p:cNvGrpSpPr/>
          <p:nvPr/>
        </p:nvGrpSpPr>
        <p:grpSpPr>
          <a:xfrm>
            <a:off x="10424682" y="3105558"/>
            <a:ext cx="1266693" cy="1644304"/>
            <a:chOff x="10424682" y="3374498"/>
            <a:chExt cx="1266693" cy="1644304"/>
          </a:xfrm>
        </p:grpSpPr>
        <p:sp>
          <p:nvSpPr>
            <p:cNvPr id="249" name="文本框 248">
              <a:extLst>
                <a:ext uri="{FF2B5EF4-FFF2-40B4-BE49-F238E27FC236}">
                  <a16:creationId xmlns:a16="http://schemas.microsoft.com/office/drawing/2014/main" id="{54DCF5D9-85DC-F655-22C0-173370DE8B3A}"/>
                </a:ext>
              </a:extLst>
            </p:cNvPr>
            <p:cNvSpPr txBox="1"/>
            <p:nvPr/>
          </p:nvSpPr>
          <p:spPr>
            <a:xfrm>
              <a:off x="11056569" y="3377133"/>
              <a:ext cx="2476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kumimoji="1" lang="zh-CN" alt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0" name="文本框 249">
              <a:extLst>
                <a:ext uri="{FF2B5EF4-FFF2-40B4-BE49-F238E27FC236}">
                  <a16:creationId xmlns:a16="http://schemas.microsoft.com/office/drawing/2014/main" id="{4A48D4EB-8BB4-89F1-C837-36357A1318FF}"/>
                </a:ext>
              </a:extLst>
            </p:cNvPr>
            <p:cNvSpPr txBox="1"/>
            <p:nvPr/>
          </p:nvSpPr>
          <p:spPr>
            <a:xfrm>
              <a:off x="11264430" y="3853504"/>
              <a:ext cx="2476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endParaRPr kumimoji="1" lang="zh-CN" alt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1" name="同心圆 235">
              <a:extLst>
                <a:ext uri="{FF2B5EF4-FFF2-40B4-BE49-F238E27FC236}">
                  <a16:creationId xmlns:a16="http://schemas.microsoft.com/office/drawing/2014/main" id="{C02DF7D0-46E0-E120-91FA-9A979315F349}"/>
                </a:ext>
              </a:extLst>
            </p:cNvPr>
            <p:cNvSpPr>
              <a:spLocks noChangeAspect="1"/>
            </p:cNvSpPr>
            <p:nvPr/>
          </p:nvSpPr>
          <p:spPr>
            <a:xfrm rot="165464">
              <a:off x="10595558" y="3449941"/>
              <a:ext cx="913311" cy="913312"/>
            </a:xfrm>
            <a:prstGeom prst="donut">
              <a:avLst>
                <a:gd name="adj" fmla="val 20601"/>
              </a:avLst>
            </a:prstGeom>
            <a:solidFill>
              <a:srgbClr val="1791EE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2" name="空心弧 251">
              <a:extLst>
                <a:ext uri="{FF2B5EF4-FFF2-40B4-BE49-F238E27FC236}">
                  <a16:creationId xmlns:a16="http://schemas.microsoft.com/office/drawing/2014/main" id="{BD5C4DDF-A475-5046-B411-D348A525146C}"/>
                </a:ext>
              </a:extLst>
            </p:cNvPr>
            <p:cNvSpPr>
              <a:spLocks noChangeAspect="1"/>
            </p:cNvSpPr>
            <p:nvPr/>
          </p:nvSpPr>
          <p:spPr>
            <a:xfrm rot="20869092">
              <a:off x="10593773" y="3443496"/>
              <a:ext cx="913311" cy="913310"/>
            </a:xfrm>
            <a:prstGeom prst="blockArc">
              <a:avLst>
                <a:gd name="adj1" fmla="val 19864171"/>
                <a:gd name="adj2" fmla="val 558855"/>
                <a:gd name="adj3" fmla="val 20484"/>
              </a:avLst>
            </a:prstGeom>
            <a:solidFill>
              <a:srgbClr val="1791E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3" name="空心弧 252">
              <a:extLst>
                <a:ext uri="{FF2B5EF4-FFF2-40B4-BE49-F238E27FC236}">
                  <a16:creationId xmlns:a16="http://schemas.microsoft.com/office/drawing/2014/main" id="{BA8C7327-D932-138D-5A82-A76C78E18917}"/>
                </a:ext>
              </a:extLst>
            </p:cNvPr>
            <p:cNvSpPr>
              <a:spLocks noChangeAspect="1"/>
            </p:cNvSpPr>
            <p:nvPr/>
          </p:nvSpPr>
          <p:spPr>
            <a:xfrm rot="18175643">
              <a:off x="10597082" y="3450119"/>
              <a:ext cx="913312" cy="913311"/>
            </a:xfrm>
            <a:prstGeom prst="blockArc">
              <a:avLst>
                <a:gd name="adj1" fmla="val 19864171"/>
                <a:gd name="adj2" fmla="val 568339"/>
                <a:gd name="adj3" fmla="val 20208"/>
              </a:avLst>
            </a:prstGeom>
            <a:solidFill>
              <a:srgbClr val="1791E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4" name="空心弧 253">
              <a:extLst>
                <a:ext uri="{FF2B5EF4-FFF2-40B4-BE49-F238E27FC236}">
                  <a16:creationId xmlns:a16="http://schemas.microsoft.com/office/drawing/2014/main" id="{2C4DDE88-9DB1-CBB9-AB0C-9280BF45FFF2}"/>
                </a:ext>
              </a:extLst>
            </p:cNvPr>
            <p:cNvSpPr>
              <a:spLocks noChangeAspect="1"/>
            </p:cNvSpPr>
            <p:nvPr/>
          </p:nvSpPr>
          <p:spPr>
            <a:xfrm rot="1913698">
              <a:off x="10597018" y="3452868"/>
              <a:ext cx="913310" cy="913310"/>
            </a:xfrm>
            <a:prstGeom prst="blockArc">
              <a:avLst>
                <a:gd name="adj1" fmla="val 19864171"/>
                <a:gd name="adj2" fmla="val 556147"/>
                <a:gd name="adj3" fmla="val 21179"/>
              </a:avLst>
            </a:prstGeom>
            <a:solidFill>
              <a:srgbClr val="1791E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5" name="空心弧 254">
              <a:extLst>
                <a:ext uri="{FF2B5EF4-FFF2-40B4-BE49-F238E27FC236}">
                  <a16:creationId xmlns:a16="http://schemas.microsoft.com/office/drawing/2014/main" id="{E56EDBD3-5256-AABB-851E-067FD541174D}"/>
                </a:ext>
              </a:extLst>
            </p:cNvPr>
            <p:cNvSpPr>
              <a:spLocks noChangeAspect="1"/>
            </p:cNvSpPr>
            <p:nvPr/>
          </p:nvSpPr>
          <p:spPr>
            <a:xfrm rot="4655390">
              <a:off x="10602599" y="3447643"/>
              <a:ext cx="913310" cy="913310"/>
            </a:xfrm>
            <a:prstGeom prst="blockArc">
              <a:avLst>
                <a:gd name="adj1" fmla="val 19864171"/>
                <a:gd name="adj2" fmla="val 479832"/>
                <a:gd name="adj3" fmla="val 20439"/>
              </a:avLst>
            </a:prstGeom>
            <a:solidFill>
              <a:srgbClr val="1791E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56" name="组合 255">
              <a:extLst>
                <a:ext uri="{FF2B5EF4-FFF2-40B4-BE49-F238E27FC236}">
                  <a16:creationId xmlns:a16="http://schemas.microsoft.com/office/drawing/2014/main" id="{62643724-E755-C7E2-9C45-A7A73F0B5C4D}"/>
                </a:ext>
              </a:extLst>
            </p:cNvPr>
            <p:cNvGrpSpPr/>
            <p:nvPr/>
          </p:nvGrpSpPr>
          <p:grpSpPr>
            <a:xfrm rot="10800000">
              <a:off x="10593018" y="3447696"/>
              <a:ext cx="918960" cy="919935"/>
              <a:chOff x="1358591" y="891634"/>
              <a:chExt cx="558187" cy="558779"/>
            </a:xfrm>
            <a:solidFill>
              <a:schemeClr val="bg1">
                <a:lumMod val="65000"/>
              </a:schemeClr>
            </a:solidFill>
          </p:grpSpPr>
          <p:sp>
            <p:nvSpPr>
              <p:cNvPr id="270" name="空心弧 269">
                <a:extLst>
                  <a:ext uri="{FF2B5EF4-FFF2-40B4-BE49-F238E27FC236}">
                    <a16:creationId xmlns:a16="http://schemas.microsoft.com/office/drawing/2014/main" id="{820648C9-04EA-D227-3F5C-976D1CF8065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969850">
                <a:off x="1358591" y="891634"/>
                <a:ext cx="554756" cy="554755"/>
              </a:xfrm>
              <a:prstGeom prst="blockArc">
                <a:avLst>
                  <a:gd name="adj1" fmla="val 19864171"/>
                  <a:gd name="adj2" fmla="val 564439"/>
                  <a:gd name="adj3" fmla="val 20139"/>
                </a:avLst>
              </a:prstGeom>
              <a:solidFill>
                <a:srgbClr val="1791E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71" name="空心弧 270">
                <a:extLst>
                  <a:ext uri="{FF2B5EF4-FFF2-40B4-BE49-F238E27FC236}">
                    <a16:creationId xmlns:a16="http://schemas.microsoft.com/office/drawing/2014/main" id="{FF0864D3-CC51-5D18-1FB2-22898A77A515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175643">
                <a:off x="1358672" y="895657"/>
                <a:ext cx="554756" cy="554756"/>
              </a:xfrm>
              <a:prstGeom prst="blockArc">
                <a:avLst>
                  <a:gd name="adj1" fmla="val 19864171"/>
                  <a:gd name="adj2" fmla="val 568339"/>
                  <a:gd name="adj3" fmla="val 20208"/>
                </a:avLst>
              </a:prstGeom>
              <a:solidFill>
                <a:srgbClr val="1791E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72" name="空心弧 271">
                <a:extLst>
                  <a:ext uri="{FF2B5EF4-FFF2-40B4-BE49-F238E27FC236}">
                    <a16:creationId xmlns:a16="http://schemas.microsoft.com/office/drawing/2014/main" id="{3AA5CDC3-E24C-E9BA-74DB-88C5828F583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48289">
                <a:off x="1369239" y="894242"/>
                <a:ext cx="543902" cy="554755"/>
              </a:xfrm>
              <a:prstGeom prst="blockArc">
                <a:avLst>
                  <a:gd name="adj1" fmla="val 19837142"/>
                  <a:gd name="adj2" fmla="val 413533"/>
                  <a:gd name="adj3" fmla="val 20826"/>
                </a:avLst>
              </a:prstGeom>
              <a:solidFill>
                <a:srgbClr val="1791E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73" name="空心弧 272">
                <a:extLst>
                  <a:ext uri="{FF2B5EF4-FFF2-40B4-BE49-F238E27FC236}">
                    <a16:creationId xmlns:a16="http://schemas.microsoft.com/office/drawing/2014/main" id="{22A9C59E-4755-C0D6-0332-FCB516DD56C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4655390">
                <a:off x="1362023" y="894153"/>
                <a:ext cx="554755" cy="554755"/>
              </a:xfrm>
              <a:prstGeom prst="blockArc">
                <a:avLst>
                  <a:gd name="adj1" fmla="val 19864171"/>
                  <a:gd name="adj2" fmla="val 562729"/>
                  <a:gd name="adj3" fmla="val 20138"/>
                </a:avLst>
              </a:prstGeom>
              <a:solidFill>
                <a:srgbClr val="1791E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57" name="文本框 256">
              <a:extLst>
                <a:ext uri="{FF2B5EF4-FFF2-40B4-BE49-F238E27FC236}">
                  <a16:creationId xmlns:a16="http://schemas.microsoft.com/office/drawing/2014/main" id="{804A0A86-AAB3-46FA-4BD2-084F9B2E9669}"/>
                </a:ext>
              </a:extLst>
            </p:cNvPr>
            <p:cNvSpPr txBox="1"/>
            <p:nvPr/>
          </p:nvSpPr>
          <p:spPr>
            <a:xfrm>
              <a:off x="11031435" y="3374498"/>
              <a:ext cx="190831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58" name="文本框 257">
              <a:extLst>
                <a:ext uri="{FF2B5EF4-FFF2-40B4-BE49-F238E27FC236}">
                  <a16:creationId xmlns:a16="http://schemas.microsoft.com/office/drawing/2014/main" id="{3AB7DD5C-A081-0A5D-02A2-48185582AA1D}"/>
                </a:ext>
              </a:extLst>
            </p:cNvPr>
            <p:cNvSpPr txBox="1"/>
            <p:nvPr/>
          </p:nvSpPr>
          <p:spPr>
            <a:xfrm>
              <a:off x="11231848" y="3567897"/>
              <a:ext cx="190831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59" name="文本框 258">
              <a:extLst>
                <a:ext uri="{FF2B5EF4-FFF2-40B4-BE49-F238E27FC236}">
                  <a16:creationId xmlns:a16="http://schemas.microsoft.com/office/drawing/2014/main" id="{F2EC833A-A1B9-102F-159D-856161421E4A}"/>
                </a:ext>
              </a:extLst>
            </p:cNvPr>
            <p:cNvSpPr txBox="1"/>
            <p:nvPr/>
          </p:nvSpPr>
          <p:spPr>
            <a:xfrm>
              <a:off x="11236420" y="3850217"/>
              <a:ext cx="181684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60" name="文本框 259">
              <a:extLst>
                <a:ext uri="{FF2B5EF4-FFF2-40B4-BE49-F238E27FC236}">
                  <a16:creationId xmlns:a16="http://schemas.microsoft.com/office/drawing/2014/main" id="{F26AF30D-03BC-6CE3-32BF-5C659D799BEC}"/>
                </a:ext>
              </a:extLst>
            </p:cNvPr>
            <p:cNvSpPr txBox="1"/>
            <p:nvPr/>
          </p:nvSpPr>
          <p:spPr>
            <a:xfrm>
              <a:off x="11039250" y="4031221"/>
              <a:ext cx="192379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61" name="文本框 260">
              <a:extLst>
                <a:ext uri="{FF2B5EF4-FFF2-40B4-BE49-F238E27FC236}">
                  <a16:creationId xmlns:a16="http://schemas.microsoft.com/office/drawing/2014/main" id="{3EB04A8C-F84A-2BFC-0F37-E585D75EFB1E}"/>
                </a:ext>
              </a:extLst>
            </p:cNvPr>
            <p:cNvSpPr txBox="1"/>
            <p:nvPr/>
          </p:nvSpPr>
          <p:spPr>
            <a:xfrm>
              <a:off x="10760777" y="4033872"/>
              <a:ext cx="181682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62" name="文本框 261">
              <a:extLst>
                <a:ext uri="{FF2B5EF4-FFF2-40B4-BE49-F238E27FC236}">
                  <a16:creationId xmlns:a16="http://schemas.microsoft.com/office/drawing/2014/main" id="{98E8262E-D53E-F573-1B8E-4845ED34FCDC}"/>
                </a:ext>
              </a:extLst>
            </p:cNvPr>
            <p:cNvSpPr txBox="1"/>
            <p:nvPr/>
          </p:nvSpPr>
          <p:spPr>
            <a:xfrm>
              <a:off x="10565593" y="3837654"/>
              <a:ext cx="195612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63" name="文本框 262">
              <a:extLst>
                <a:ext uri="{FF2B5EF4-FFF2-40B4-BE49-F238E27FC236}">
                  <a16:creationId xmlns:a16="http://schemas.microsoft.com/office/drawing/2014/main" id="{2ACCEF85-80CB-C80E-550C-2860A04BDEE0}"/>
                </a:ext>
              </a:extLst>
            </p:cNvPr>
            <p:cNvSpPr txBox="1"/>
            <p:nvPr/>
          </p:nvSpPr>
          <p:spPr>
            <a:xfrm>
              <a:off x="10764908" y="3374498"/>
              <a:ext cx="195612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64" name="文本框 263">
              <a:extLst>
                <a:ext uri="{FF2B5EF4-FFF2-40B4-BE49-F238E27FC236}">
                  <a16:creationId xmlns:a16="http://schemas.microsoft.com/office/drawing/2014/main" id="{5FF2AC70-3F22-F94D-5C19-51ABB68CFEDB}"/>
                </a:ext>
              </a:extLst>
            </p:cNvPr>
            <p:cNvSpPr txBox="1"/>
            <p:nvPr/>
          </p:nvSpPr>
          <p:spPr>
            <a:xfrm>
              <a:off x="10563122" y="3563647"/>
              <a:ext cx="195612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grpSp>
          <p:nvGrpSpPr>
            <p:cNvPr id="265" name="组合 264">
              <a:extLst>
                <a:ext uri="{FF2B5EF4-FFF2-40B4-BE49-F238E27FC236}">
                  <a16:creationId xmlns:a16="http://schemas.microsoft.com/office/drawing/2014/main" id="{9CDE8114-021F-5202-5181-A106570F8445}"/>
                </a:ext>
              </a:extLst>
            </p:cNvPr>
            <p:cNvGrpSpPr/>
            <p:nvPr/>
          </p:nvGrpSpPr>
          <p:grpSpPr>
            <a:xfrm rot="11040000">
              <a:off x="10809230" y="3658623"/>
              <a:ext cx="486948" cy="486948"/>
              <a:chOff x="10802880" y="3655448"/>
              <a:chExt cx="486948" cy="486948"/>
            </a:xfrm>
          </p:grpSpPr>
          <p:cxnSp>
            <p:nvCxnSpPr>
              <p:cNvPr id="268" name="直线箭头连接符 202">
                <a:extLst>
                  <a:ext uri="{FF2B5EF4-FFF2-40B4-BE49-F238E27FC236}">
                    <a16:creationId xmlns:a16="http://schemas.microsoft.com/office/drawing/2014/main" id="{DB794F9C-4DAC-8C6C-0C21-3A98E8AE5BA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864218" y="3826228"/>
                <a:ext cx="214805" cy="6968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oval" w="sm" len="sm"/>
                <a:tailEnd type="stealth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9" name="矩形 268">
                <a:extLst>
                  <a:ext uri="{FF2B5EF4-FFF2-40B4-BE49-F238E27FC236}">
                    <a16:creationId xmlns:a16="http://schemas.microsoft.com/office/drawing/2014/main" id="{EDEDBC74-B868-2F8F-9FF7-A79EACC7831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802880" y="3655448"/>
                <a:ext cx="486948" cy="48694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6" name="文本框 265">
              <a:extLst>
                <a:ext uri="{FF2B5EF4-FFF2-40B4-BE49-F238E27FC236}">
                  <a16:creationId xmlns:a16="http://schemas.microsoft.com/office/drawing/2014/main" id="{EF6B8B74-C2F5-D0DF-B09E-6C692DC9B4CF}"/>
                </a:ext>
              </a:extLst>
            </p:cNvPr>
            <p:cNvSpPr txBox="1"/>
            <p:nvPr/>
          </p:nvSpPr>
          <p:spPr>
            <a:xfrm>
              <a:off x="10424682" y="4372471"/>
              <a:ext cx="126669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i="1" dirty="0">
                  <a:latin typeface="Calibri" panose="020F0502020204030204" pitchFamily="34" charset="0"/>
                  <a:ea typeface="Microsoft YaHei" panose="020B0503020204020204" pitchFamily="34" charset="-122"/>
                  <a:cs typeface="Calibri" panose="020F0502020204030204" pitchFamily="34" charset="0"/>
                </a:rPr>
                <a:t>ToR 2’s</a:t>
              </a:r>
            </a:p>
            <a:p>
              <a:pPr algn="ctr"/>
              <a:r>
                <a:rPr lang="en-US" i="1" dirty="0">
                  <a:latin typeface="Calibri" panose="020F0502020204030204" pitchFamily="34" charset="0"/>
                  <a:ea typeface="Microsoft YaHei" panose="020B0503020204020204" pitchFamily="34" charset="-122"/>
                  <a:cs typeface="Calibri" panose="020F0502020204030204" pitchFamily="34" charset="0"/>
                </a:rPr>
                <a:t>GRANT ring</a:t>
              </a:r>
            </a:p>
          </p:txBody>
        </p:sp>
        <p:sp>
          <p:nvSpPr>
            <p:cNvPr id="267" name="矩形 266">
              <a:extLst>
                <a:ext uri="{FF2B5EF4-FFF2-40B4-BE49-F238E27FC236}">
                  <a16:creationId xmlns:a16="http://schemas.microsoft.com/office/drawing/2014/main" id="{1B8CE69C-DD56-C31A-3DAF-C8F2BCC9A2A4}"/>
                </a:ext>
              </a:extLst>
            </p:cNvPr>
            <p:cNvSpPr/>
            <p:nvPr/>
          </p:nvSpPr>
          <p:spPr>
            <a:xfrm>
              <a:off x="10494883" y="3385009"/>
              <a:ext cx="1139177" cy="1601808"/>
            </a:xfrm>
            <a:prstGeom prst="rect">
              <a:avLst/>
            </a:prstGeom>
            <a:solidFill>
              <a:schemeClr val="bg1">
                <a:lumMod val="95000"/>
                <a:alpha val="85098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id="{CDB4FDBC-38C7-7A4B-287F-A22E1FDB738F}"/>
              </a:ext>
            </a:extLst>
          </p:cNvPr>
          <p:cNvSpPr txBox="1"/>
          <p:nvPr/>
        </p:nvSpPr>
        <p:spPr>
          <a:xfrm>
            <a:off x="525234" y="1300617"/>
            <a:ext cx="11012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Example on the parallel network topology: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8A8E068-CEA5-A9D5-7E09-7A96AA05C78D}"/>
              </a:ext>
            </a:extLst>
          </p:cNvPr>
          <p:cNvSpPr txBox="1"/>
          <p:nvPr/>
        </p:nvSpPr>
        <p:spPr>
          <a:xfrm>
            <a:off x="10081723" y="2395558"/>
            <a:ext cx="1961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i="1" dirty="0">
                <a:latin typeface="Calibri" panose="020F0502020204030204" pitchFamily="34" charset="0"/>
                <a:cs typeface="Calibri" panose="020F0502020204030204" pitchFamily="34" charset="0"/>
              </a:rPr>
              <a:t>Ports share one ring for fairness</a:t>
            </a:r>
            <a:endParaRPr kumimoji="1" lang="zh-CN" altLang="en-US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22F99620-9AFF-C52C-95FE-507099A89C27}"/>
              </a:ext>
            </a:extLst>
          </p:cNvPr>
          <p:cNvSpPr txBox="1">
            <a:spLocks/>
          </p:cNvSpPr>
          <p:nvPr/>
        </p:nvSpPr>
        <p:spPr>
          <a:xfrm>
            <a:off x="430236" y="173933"/>
            <a:ext cx="9585961" cy="893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altLang="zh-CN" sz="3600" b="1" dirty="0"/>
              <a:t>NegotiaToR Matching on flat topologies</a:t>
            </a:r>
            <a:endParaRPr lang="zh-CN" altLang="en-US" sz="3600" b="1" dirty="0"/>
          </a:p>
        </p:txBody>
      </p:sp>
      <p:sp>
        <p:nvSpPr>
          <p:cNvPr id="5" name="五边形 75">
            <a:extLst>
              <a:ext uri="{FF2B5EF4-FFF2-40B4-BE49-F238E27FC236}">
                <a16:creationId xmlns:a16="http://schemas.microsoft.com/office/drawing/2014/main" id="{0608504E-6120-CF37-D142-8B5151C379F1}"/>
              </a:ext>
            </a:extLst>
          </p:cNvPr>
          <p:cNvSpPr/>
          <p:nvPr/>
        </p:nvSpPr>
        <p:spPr>
          <a:xfrm>
            <a:off x="707331" y="2643292"/>
            <a:ext cx="2296169" cy="371519"/>
          </a:xfrm>
          <a:prstGeom prst="homePlate">
            <a:avLst/>
          </a:prstGeom>
          <a:solidFill>
            <a:srgbClr val="FA74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ToR-level REQUEST</a:t>
            </a:r>
            <a:endParaRPr kumimoji="1" lang="zh-CN" altLang="en-US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BA0BDDB-C6D9-44BE-63E6-7DE5500FC025}"/>
              </a:ext>
            </a:extLst>
          </p:cNvPr>
          <p:cNvSpPr txBox="1"/>
          <p:nvPr/>
        </p:nvSpPr>
        <p:spPr>
          <a:xfrm>
            <a:off x="868243" y="3033051"/>
            <a:ext cx="4051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Send binary requests to destinations</a:t>
            </a:r>
            <a:endParaRPr kumimoji="1"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五边形 107">
            <a:extLst>
              <a:ext uri="{FF2B5EF4-FFF2-40B4-BE49-F238E27FC236}">
                <a16:creationId xmlns:a16="http://schemas.microsoft.com/office/drawing/2014/main" id="{FCAE75B3-2DBD-FDC2-937F-BBEC74F411E6}"/>
              </a:ext>
            </a:extLst>
          </p:cNvPr>
          <p:cNvSpPr/>
          <p:nvPr/>
        </p:nvSpPr>
        <p:spPr>
          <a:xfrm>
            <a:off x="700480" y="3741808"/>
            <a:ext cx="2300779" cy="370554"/>
          </a:xfrm>
          <a:prstGeom prst="homePlate">
            <a:avLst/>
          </a:prstGeom>
          <a:solidFill>
            <a:srgbClr val="1791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Port-level GRANT</a:t>
            </a:r>
            <a:endParaRPr kumimoji="1" lang="zh-CN" altLang="en-US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276978E7-394E-84DC-A60C-D4484521BE80}"/>
              </a:ext>
            </a:extLst>
          </p:cNvPr>
          <p:cNvSpPr txBox="1"/>
          <p:nvPr/>
        </p:nvSpPr>
        <p:spPr>
          <a:xfrm>
            <a:off x="868243" y="4107190"/>
            <a:ext cx="42040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Eliminate many-to-one conflicts at destinations with RRM</a:t>
            </a:r>
            <a:endParaRPr kumimoji="1"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7430085-F035-7734-4B3F-2E463B13F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5681" y="3401150"/>
            <a:ext cx="584200" cy="9144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13053DA-48D9-9DDD-BBB1-C40FCD914E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4638" y="3403523"/>
            <a:ext cx="571500" cy="9144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311AB55-A196-1569-0A32-BCA622BFB0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5681" y="5024045"/>
            <a:ext cx="584200" cy="914400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5F865460-1FE4-4C61-F812-6E06BE0E33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74638" y="5012400"/>
            <a:ext cx="5715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43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5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50"/>
                            </p:stCondLst>
                            <p:childTnLst>
                              <p:par>
                                <p:cTn id="36" presetID="27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250"/>
                            </p:stCondLst>
                            <p:childTnLst>
                              <p:par>
                                <p:cTn id="4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5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5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7" presetClass="emph" presetSubtype="0" fill="remove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2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5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9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5" grpId="2" animBg="1"/>
      <p:bldP spid="15" grpId="3" animBg="1"/>
      <p:bldP spid="65" grpId="0"/>
      <p:bldP spid="66" grpId="0"/>
      <p:bldP spid="67" grpId="0"/>
      <p:bldP spid="6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7E77EE75-A601-6A81-A48C-400B85B074F8}"/>
              </a:ext>
            </a:extLst>
          </p:cNvPr>
          <p:cNvSpPr/>
          <p:nvPr/>
        </p:nvSpPr>
        <p:spPr>
          <a:xfrm>
            <a:off x="5027870" y="2074985"/>
            <a:ext cx="7565912" cy="4466492"/>
          </a:xfrm>
          <a:prstGeom prst="roundRect">
            <a:avLst>
              <a:gd name="adj" fmla="val 544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文本框 101">
            <a:extLst>
              <a:ext uri="{FF2B5EF4-FFF2-40B4-BE49-F238E27FC236}">
                <a16:creationId xmlns:a16="http://schemas.microsoft.com/office/drawing/2014/main" id="{76FBE165-CD0C-9CAB-0479-31D232AD32FD}"/>
              </a:ext>
            </a:extLst>
          </p:cNvPr>
          <p:cNvSpPr txBox="1"/>
          <p:nvPr/>
        </p:nvSpPr>
        <p:spPr>
          <a:xfrm>
            <a:off x="6586817" y="2644321"/>
            <a:ext cx="468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err="1">
                <a:latin typeface="Calibri" panose="020F0502020204030204" pitchFamily="34" charset="0"/>
                <a:cs typeface="Calibri" panose="020F0502020204030204" pitchFamily="34" charset="0"/>
              </a:rPr>
              <a:t>Src</a:t>
            </a:r>
            <a:endParaRPr lang="en-US" altLang="zh-CN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3" name="文本框 102">
            <a:extLst>
              <a:ext uri="{FF2B5EF4-FFF2-40B4-BE49-F238E27FC236}">
                <a16:creationId xmlns:a16="http://schemas.microsoft.com/office/drawing/2014/main" id="{B7630B5D-A3D5-5E2C-F042-784EB74FC14B}"/>
              </a:ext>
            </a:extLst>
          </p:cNvPr>
          <p:cNvSpPr txBox="1"/>
          <p:nvPr/>
        </p:nvSpPr>
        <p:spPr>
          <a:xfrm>
            <a:off x="9774638" y="2647351"/>
            <a:ext cx="499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Dst</a:t>
            </a:r>
          </a:p>
        </p:txBody>
      </p:sp>
      <p:sp>
        <p:nvSpPr>
          <p:cNvPr id="104" name="矩形 103">
            <a:extLst>
              <a:ext uri="{FF2B5EF4-FFF2-40B4-BE49-F238E27FC236}">
                <a16:creationId xmlns:a16="http://schemas.microsoft.com/office/drawing/2014/main" id="{120F2986-AD2C-A123-4DE0-555C26E690E5}"/>
              </a:ext>
            </a:extLst>
          </p:cNvPr>
          <p:cNvSpPr/>
          <p:nvPr/>
        </p:nvSpPr>
        <p:spPr>
          <a:xfrm>
            <a:off x="5027870" y="2695883"/>
            <a:ext cx="1247147" cy="4167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Traffic</a:t>
            </a:r>
          </a:p>
          <a:p>
            <a:pPr algn="ctr"/>
            <a:r>
              <a:rPr kumimoji="1" lang="en-US" altLang="zh-CN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demands</a:t>
            </a:r>
            <a:endParaRPr kumimoji="1" lang="zh-CN" alt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0" name="文本框 109">
            <a:extLst>
              <a:ext uri="{FF2B5EF4-FFF2-40B4-BE49-F238E27FC236}">
                <a16:creationId xmlns:a16="http://schemas.microsoft.com/office/drawing/2014/main" id="{B56CD594-31BA-82B1-7565-E46029D830E3}"/>
              </a:ext>
            </a:extLst>
          </p:cNvPr>
          <p:cNvSpPr txBox="1"/>
          <p:nvPr/>
        </p:nvSpPr>
        <p:spPr>
          <a:xfrm>
            <a:off x="4949133" y="3599445"/>
            <a:ext cx="1394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to ToR 2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1" name="文本框 110">
            <a:extLst>
              <a:ext uri="{FF2B5EF4-FFF2-40B4-BE49-F238E27FC236}">
                <a16:creationId xmlns:a16="http://schemas.microsoft.com/office/drawing/2014/main" id="{87F32CB8-EB54-BD0C-99EE-266FCC0D28EE}"/>
              </a:ext>
            </a:extLst>
          </p:cNvPr>
          <p:cNvSpPr txBox="1"/>
          <p:nvPr/>
        </p:nvSpPr>
        <p:spPr>
          <a:xfrm>
            <a:off x="4949133" y="5195225"/>
            <a:ext cx="1394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to ToR 2, 4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箭头: 右 71">
            <a:extLst>
              <a:ext uri="{FF2B5EF4-FFF2-40B4-BE49-F238E27FC236}">
                <a16:creationId xmlns:a16="http://schemas.microsoft.com/office/drawing/2014/main" id="{42CF3EAC-7CEA-244A-C67C-46A53C287705}"/>
              </a:ext>
            </a:extLst>
          </p:cNvPr>
          <p:cNvSpPr/>
          <p:nvPr/>
        </p:nvSpPr>
        <p:spPr>
          <a:xfrm rot="10800000">
            <a:off x="8555605" y="3675459"/>
            <a:ext cx="644123" cy="262438"/>
          </a:xfrm>
          <a:prstGeom prst="rightArrow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4" name="箭头: 右 75">
            <a:extLst>
              <a:ext uri="{FF2B5EF4-FFF2-40B4-BE49-F238E27FC236}">
                <a16:creationId xmlns:a16="http://schemas.microsoft.com/office/drawing/2014/main" id="{F5142A2F-93B9-E912-D1F0-1B96B04A5D7E}"/>
              </a:ext>
            </a:extLst>
          </p:cNvPr>
          <p:cNvSpPr/>
          <p:nvPr/>
        </p:nvSpPr>
        <p:spPr>
          <a:xfrm rot="9258299">
            <a:off x="8551439" y="4368945"/>
            <a:ext cx="659151" cy="262438"/>
          </a:xfrm>
          <a:prstGeom prst="rightArrow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5" name="箭头: 右 75">
            <a:extLst>
              <a:ext uri="{FF2B5EF4-FFF2-40B4-BE49-F238E27FC236}">
                <a16:creationId xmlns:a16="http://schemas.microsoft.com/office/drawing/2014/main" id="{B56C05BF-7620-FEB2-0948-778613C334CE}"/>
              </a:ext>
            </a:extLst>
          </p:cNvPr>
          <p:cNvSpPr/>
          <p:nvPr/>
        </p:nvSpPr>
        <p:spPr>
          <a:xfrm rot="10800000">
            <a:off x="8603555" y="5302119"/>
            <a:ext cx="644123" cy="262438"/>
          </a:xfrm>
          <a:prstGeom prst="rightArrow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38" name="文本框 137">
            <a:extLst>
              <a:ext uri="{FF2B5EF4-FFF2-40B4-BE49-F238E27FC236}">
                <a16:creationId xmlns:a16="http://schemas.microsoft.com/office/drawing/2014/main" id="{F7C364ED-AF72-4E57-723A-7CF2CE615420}"/>
              </a:ext>
            </a:extLst>
          </p:cNvPr>
          <p:cNvSpPr txBox="1"/>
          <p:nvPr/>
        </p:nvSpPr>
        <p:spPr>
          <a:xfrm>
            <a:off x="8475591" y="3306629"/>
            <a:ext cx="1581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i="1" dirty="0">
                <a:solidFill>
                  <a:srgbClr val="1791E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ToR 1</a:t>
            </a:r>
            <a:endParaRPr kumimoji="1" lang="zh-CN" altLang="en-US" i="1" dirty="0">
              <a:solidFill>
                <a:srgbClr val="1791E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9" name="文本框 138">
            <a:extLst>
              <a:ext uri="{FF2B5EF4-FFF2-40B4-BE49-F238E27FC236}">
                <a16:creationId xmlns:a16="http://schemas.microsoft.com/office/drawing/2014/main" id="{843E4302-D0F3-5518-0653-B163CF43A01B}"/>
              </a:ext>
            </a:extLst>
          </p:cNvPr>
          <p:cNvSpPr txBox="1"/>
          <p:nvPr/>
        </p:nvSpPr>
        <p:spPr>
          <a:xfrm>
            <a:off x="8475590" y="3537927"/>
            <a:ext cx="1581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i="1" dirty="0">
                <a:solidFill>
                  <a:srgbClr val="1791E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ToR 3</a:t>
            </a:r>
            <a:endParaRPr kumimoji="1" lang="zh-CN" altLang="en-US" i="1" dirty="0">
              <a:solidFill>
                <a:srgbClr val="1791E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0" name="文本框 139">
            <a:extLst>
              <a:ext uri="{FF2B5EF4-FFF2-40B4-BE49-F238E27FC236}">
                <a16:creationId xmlns:a16="http://schemas.microsoft.com/office/drawing/2014/main" id="{38F37D5B-53B6-FA72-A297-DA24AB518248}"/>
              </a:ext>
            </a:extLst>
          </p:cNvPr>
          <p:cNvSpPr txBox="1"/>
          <p:nvPr/>
        </p:nvSpPr>
        <p:spPr>
          <a:xfrm>
            <a:off x="8476262" y="3785058"/>
            <a:ext cx="1581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i="1" dirty="0">
                <a:solidFill>
                  <a:srgbClr val="1791E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ToR 1</a:t>
            </a:r>
            <a:endParaRPr kumimoji="1" lang="zh-CN" altLang="en-US" i="1" dirty="0">
              <a:solidFill>
                <a:srgbClr val="1791E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1" name="文本框 140">
            <a:extLst>
              <a:ext uri="{FF2B5EF4-FFF2-40B4-BE49-F238E27FC236}">
                <a16:creationId xmlns:a16="http://schemas.microsoft.com/office/drawing/2014/main" id="{790F3F94-257F-A7FF-A62C-AB8C0CBBA3A0}"/>
              </a:ext>
            </a:extLst>
          </p:cNvPr>
          <p:cNvSpPr txBox="1"/>
          <p:nvPr/>
        </p:nvSpPr>
        <p:spPr>
          <a:xfrm>
            <a:off x="8475590" y="4017828"/>
            <a:ext cx="1581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i="1" dirty="0">
                <a:solidFill>
                  <a:srgbClr val="1791E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ToR 3</a:t>
            </a:r>
            <a:endParaRPr kumimoji="1" lang="zh-CN" altLang="en-US" i="1" dirty="0">
              <a:solidFill>
                <a:srgbClr val="1791E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2" name="文本框 141">
            <a:extLst>
              <a:ext uri="{FF2B5EF4-FFF2-40B4-BE49-F238E27FC236}">
                <a16:creationId xmlns:a16="http://schemas.microsoft.com/office/drawing/2014/main" id="{3AD1A6A8-C117-74BC-333D-1935C67CCE4C}"/>
              </a:ext>
            </a:extLst>
          </p:cNvPr>
          <p:cNvSpPr txBox="1"/>
          <p:nvPr/>
        </p:nvSpPr>
        <p:spPr>
          <a:xfrm>
            <a:off x="8472005" y="4938856"/>
            <a:ext cx="1581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i="1" dirty="0">
                <a:solidFill>
                  <a:srgbClr val="1791E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ToR 3</a:t>
            </a:r>
            <a:endParaRPr kumimoji="1" lang="zh-CN" altLang="en-US" i="1" dirty="0">
              <a:solidFill>
                <a:srgbClr val="1791E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3" name="文本框 142">
            <a:extLst>
              <a:ext uri="{FF2B5EF4-FFF2-40B4-BE49-F238E27FC236}">
                <a16:creationId xmlns:a16="http://schemas.microsoft.com/office/drawing/2014/main" id="{E732D71C-9FDD-827E-0A24-D65A28DAB767}"/>
              </a:ext>
            </a:extLst>
          </p:cNvPr>
          <p:cNvSpPr txBox="1"/>
          <p:nvPr/>
        </p:nvSpPr>
        <p:spPr>
          <a:xfrm>
            <a:off x="8472005" y="5150941"/>
            <a:ext cx="1581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i="1" dirty="0">
                <a:solidFill>
                  <a:srgbClr val="1791E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ToR 3</a:t>
            </a:r>
            <a:endParaRPr kumimoji="1" lang="zh-CN" altLang="en-US" i="1" dirty="0">
              <a:solidFill>
                <a:srgbClr val="1791E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4" name="文本框 143">
            <a:extLst>
              <a:ext uri="{FF2B5EF4-FFF2-40B4-BE49-F238E27FC236}">
                <a16:creationId xmlns:a16="http://schemas.microsoft.com/office/drawing/2014/main" id="{227D707C-F1DD-F204-4B3C-C48E11BB4E2F}"/>
              </a:ext>
            </a:extLst>
          </p:cNvPr>
          <p:cNvSpPr txBox="1"/>
          <p:nvPr/>
        </p:nvSpPr>
        <p:spPr>
          <a:xfrm>
            <a:off x="8472005" y="5397158"/>
            <a:ext cx="1581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i="1" dirty="0">
                <a:solidFill>
                  <a:srgbClr val="1791E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ToR 3</a:t>
            </a:r>
            <a:endParaRPr kumimoji="1" lang="zh-CN" altLang="en-US" i="1" dirty="0">
              <a:solidFill>
                <a:srgbClr val="1791E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5" name="文本框 144">
            <a:extLst>
              <a:ext uri="{FF2B5EF4-FFF2-40B4-BE49-F238E27FC236}">
                <a16:creationId xmlns:a16="http://schemas.microsoft.com/office/drawing/2014/main" id="{A8B2271D-7916-25EA-906B-D2585F982BD5}"/>
              </a:ext>
            </a:extLst>
          </p:cNvPr>
          <p:cNvSpPr txBox="1"/>
          <p:nvPr/>
        </p:nvSpPr>
        <p:spPr>
          <a:xfrm>
            <a:off x="8472005" y="5638649"/>
            <a:ext cx="1581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i="1" dirty="0">
                <a:solidFill>
                  <a:srgbClr val="1791E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ToR 3</a:t>
            </a:r>
            <a:endParaRPr kumimoji="1" lang="zh-CN" altLang="en-US" i="1" dirty="0">
              <a:solidFill>
                <a:srgbClr val="1791E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0" name="文本框 169">
            <a:extLst>
              <a:ext uri="{FF2B5EF4-FFF2-40B4-BE49-F238E27FC236}">
                <a16:creationId xmlns:a16="http://schemas.microsoft.com/office/drawing/2014/main" id="{AB962423-A476-9181-1298-E0ECBE5978E1}"/>
              </a:ext>
            </a:extLst>
          </p:cNvPr>
          <p:cNvSpPr txBox="1"/>
          <p:nvPr/>
        </p:nvSpPr>
        <p:spPr>
          <a:xfrm>
            <a:off x="8476011" y="3307329"/>
            <a:ext cx="1581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i="1" dirty="0">
                <a:solidFill>
                  <a:srgbClr val="1791E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ToR 1</a:t>
            </a:r>
            <a:endParaRPr kumimoji="1" lang="zh-CN" altLang="en-US" i="1" dirty="0">
              <a:solidFill>
                <a:srgbClr val="1791E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1" name="文本框 170">
            <a:extLst>
              <a:ext uri="{FF2B5EF4-FFF2-40B4-BE49-F238E27FC236}">
                <a16:creationId xmlns:a16="http://schemas.microsoft.com/office/drawing/2014/main" id="{57A6A901-F862-AFE7-2B6C-6F42FDA7B573}"/>
              </a:ext>
            </a:extLst>
          </p:cNvPr>
          <p:cNvSpPr txBox="1"/>
          <p:nvPr/>
        </p:nvSpPr>
        <p:spPr>
          <a:xfrm>
            <a:off x="8476010" y="3538627"/>
            <a:ext cx="1581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i="1" dirty="0">
                <a:solidFill>
                  <a:srgbClr val="1791E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ToR 3</a:t>
            </a:r>
            <a:endParaRPr kumimoji="1" lang="zh-CN" altLang="en-US" i="1" dirty="0">
              <a:solidFill>
                <a:srgbClr val="1791E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2" name="文本框 171">
            <a:extLst>
              <a:ext uri="{FF2B5EF4-FFF2-40B4-BE49-F238E27FC236}">
                <a16:creationId xmlns:a16="http://schemas.microsoft.com/office/drawing/2014/main" id="{75D52B58-AD5C-BE74-56B4-714B3019ABDC}"/>
              </a:ext>
            </a:extLst>
          </p:cNvPr>
          <p:cNvSpPr txBox="1"/>
          <p:nvPr/>
        </p:nvSpPr>
        <p:spPr>
          <a:xfrm>
            <a:off x="8476682" y="3785758"/>
            <a:ext cx="1581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i="1" dirty="0">
                <a:solidFill>
                  <a:srgbClr val="1791E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ToR 1</a:t>
            </a:r>
            <a:endParaRPr kumimoji="1" lang="zh-CN" altLang="en-US" i="1" dirty="0">
              <a:solidFill>
                <a:srgbClr val="1791E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3" name="文本框 172">
            <a:extLst>
              <a:ext uri="{FF2B5EF4-FFF2-40B4-BE49-F238E27FC236}">
                <a16:creationId xmlns:a16="http://schemas.microsoft.com/office/drawing/2014/main" id="{D2AF4CCD-CAC6-A0F0-07D2-21336DD76CD2}"/>
              </a:ext>
            </a:extLst>
          </p:cNvPr>
          <p:cNvSpPr txBox="1"/>
          <p:nvPr/>
        </p:nvSpPr>
        <p:spPr>
          <a:xfrm>
            <a:off x="8476010" y="4018528"/>
            <a:ext cx="1581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i="1" dirty="0">
                <a:solidFill>
                  <a:srgbClr val="1791E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ToR 3</a:t>
            </a:r>
            <a:endParaRPr kumimoji="1" lang="zh-CN" altLang="en-US" i="1" dirty="0">
              <a:solidFill>
                <a:srgbClr val="1791E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4" name="文本框 173">
            <a:extLst>
              <a:ext uri="{FF2B5EF4-FFF2-40B4-BE49-F238E27FC236}">
                <a16:creationId xmlns:a16="http://schemas.microsoft.com/office/drawing/2014/main" id="{036B0797-A8E3-FA63-9EC8-EEA47AB2DA80}"/>
              </a:ext>
            </a:extLst>
          </p:cNvPr>
          <p:cNvSpPr txBox="1"/>
          <p:nvPr/>
        </p:nvSpPr>
        <p:spPr>
          <a:xfrm>
            <a:off x="8473724" y="4937355"/>
            <a:ext cx="1581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i="1" dirty="0">
                <a:solidFill>
                  <a:srgbClr val="1791E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ToR 3</a:t>
            </a:r>
            <a:endParaRPr kumimoji="1" lang="zh-CN" altLang="en-US" i="1" dirty="0">
              <a:solidFill>
                <a:srgbClr val="1791E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5" name="文本框 174">
            <a:extLst>
              <a:ext uri="{FF2B5EF4-FFF2-40B4-BE49-F238E27FC236}">
                <a16:creationId xmlns:a16="http://schemas.microsoft.com/office/drawing/2014/main" id="{6B3A1452-F690-FD1E-6E6B-C1024C4A42C1}"/>
              </a:ext>
            </a:extLst>
          </p:cNvPr>
          <p:cNvSpPr txBox="1"/>
          <p:nvPr/>
        </p:nvSpPr>
        <p:spPr>
          <a:xfrm>
            <a:off x="8473724" y="5149440"/>
            <a:ext cx="1581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i="1" dirty="0">
                <a:solidFill>
                  <a:srgbClr val="1791E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ToR 3</a:t>
            </a:r>
            <a:endParaRPr kumimoji="1" lang="zh-CN" altLang="en-US" i="1" dirty="0">
              <a:solidFill>
                <a:srgbClr val="1791E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6" name="文本框 175">
            <a:extLst>
              <a:ext uri="{FF2B5EF4-FFF2-40B4-BE49-F238E27FC236}">
                <a16:creationId xmlns:a16="http://schemas.microsoft.com/office/drawing/2014/main" id="{C6EDBE1D-BE62-31E8-EEB6-51963930A111}"/>
              </a:ext>
            </a:extLst>
          </p:cNvPr>
          <p:cNvSpPr txBox="1"/>
          <p:nvPr/>
        </p:nvSpPr>
        <p:spPr>
          <a:xfrm>
            <a:off x="8473724" y="5395657"/>
            <a:ext cx="1581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i="1" dirty="0">
                <a:solidFill>
                  <a:srgbClr val="1791E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ToR 3</a:t>
            </a:r>
            <a:endParaRPr kumimoji="1" lang="zh-CN" altLang="en-US" i="1" dirty="0">
              <a:solidFill>
                <a:srgbClr val="1791E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7" name="文本框 176">
            <a:extLst>
              <a:ext uri="{FF2B5EF4-FFF2-40B4-BE49-F238E27FC236}">
                <a16:creationId xmlns:a16="http://schemas.microsoft.com/office/drawing/2014/main" id="{339C1521-E37D-8CB1-4C21-FACA0ADB6BAD}"/>
              </a:ext>
            </a:extLst>
          </p:cNvPr>
          <p:cNvSpPr txBox="1"/>
          <p:nvPr/>
        </p:nvSpPr>
        <p:spPr>
          <a:xfrm>
            <a:off x="8473724" y="5637148"/>
            <a:ext cx="1581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i="1" dirty="0">
                <a:solidFill>
                  <a:srgbClr val="1791E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ToR 3</a:t>
            </a:r>
            <a:endParaRPr kumimoji="1" lang="zh-CN" altLang="en-US" i="1" dirty="0">
              <a:solidFill>
                <a:srgbClr val="1791E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E716B89-9E2F-61B1-90BF-53467E4FE01E}"/>
              </a:ext>
            </a:extLst>
          </p:cNvPr>
          <p:cNvSpPr txBox="1"/>
          <p:nvPr/>
        </p:nvSpPr>
        <p:spPr>
          <a:xfrm>
            <a:off x="525234" y="1300617"/>
            <a:ext cx="11012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Example on the parallel network topology: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5000ACAA-1807-0C46-320A-B0F3BE0A21BC}"/>
              </a:ext>
            </a:extLst>
          </p:cNvPr>
          <p:cNvSpPr txBox="1">
            <a:spLocks/>
          </p:cNvSpPr>
          <p:nvPr/>
        </p:nvSpPr>
        <p:spPr>
          <a:xfrm>
            <a:off x="430236" y="173933"/>
            <a:ext cx="9585961" cy="893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altLang="zh-CN" sz="3600" b="1" dirty="0"/>
              <a:t>NegotiaToR Matching on flat topologies</a:t>
            </a:r>
            <a:endParaRPr lang="zh-CN" altLang="en-US" sz="3600" b="1" dirty="0"/>
          </a:p>
        </p:txBody>
      </p:sp>
      <p:sp>
        <p:nvSpPr>
          <p:cNvPr id="4" name="五边形 75">
            <a:extLst>
              <a:ext uri="{FF2B5EF4-FFF2-40B4-BE49-F238E27FC236}">
                <a16:creationId xmlns:a16="http://schemas.microsoft.com/office/drawing/2014/main" id="{51EC7C93-04EB-A893-F385-7A2610916EE8}"/>
              </a:ext>
            </a:extLst>
          </p:cNvPr>
          <p:cNvSpPr/>
          <p:nvPr/>
        </p:nvSpPr>
        <p:spPr>
          <a:xfrm>
            <a:off x="707331" y="2643292"/>
            <a:ext cx="2296169" cy="371519"/>
          </a:xfrm>
          <a:prstGeom prst="homePlate">
            <a:avLst/>
          </a:prstGeom>
          <a:solidFill>
            <a:srgbClr val="FA74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ToR-level REQUEST</a:t>
            </a:r>
            <a:endParaRPr kumimoji="1" lang="zh-CN" altLang="en-US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18F0582-81B0-CAAF-2F07-B73D026B60E5}"/>
              </a:ext>
            </a:extLst>
          </p:cNvPr>
          <p:cNvSpPr txBox="1"/>
          <p:nvPr/>
        </p:nvSpPr>
        <p:spPr>
          <a:xfrm>
            <a:off x="868243" y="3033051"/>
            <a:ext cx="4051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Send binary requests to destinations</a:t>
            </a:r>
            <a:endParaRPr kumimoji="1"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五边形 107">
            <a:extLst>
              <a:ext uri="{FF2B5EF4-FFF2-40B4-BE49-F238E27FC236}">
                <a16:creationId xmlns:a16="http://schemas.microsoft.com/office/drawing/2014/main" id="{F416F931-2B70-8860-FBAC-7D177003DBA0}"/>
              </a:ext>
            </a:extLst>
          </p:cNvPr>
          <p:cNvSpPr/>
          <p:nvPr/>
        </p:nvSpPr>
        <p:spPr>
          <a:xfrm>
            <a:off x="700480" y="3741808"/>
            <a:ext cx="2300779" cy="370554"/>
          </a:xfrm>
          <a:prstGeom prst="homePlate">
            <a:avLst/>
          </a:prstGeom>
          <a:solidFill>
            <a:srgbClr val="1791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Port-level GRANT</a:t>
            </a:r>
            <a:endParaRPr kumimoji="1" lang="zh-CN" altLang="en-US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6BA645D-84BE-6CFE-E431-C07CA41695B8}"/>
              </a:ext>
            </a:extLst>
          </p:cNvPr>
          <p:cNvSpPr txBox="1"/>
          <p:nvPr/>
        </p:nvSpPr>
        <p:spPr>
          <a:xfrm>
            <a:off x="868243" y="4107190"/>
            <a:ext cx="42040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Eliminate many-to-one conflicts at destinations with RRM</a:t>
            </a:r>
            <a:endParaRPr kumimoji="1"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9DE279C-8934-A917-C137-7F38A3EFE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5681" y="3401150"/>
            <a:ext cx="584200" cy="9144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47938A5-76E4-9556-AD05-239AE23B3E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4638" y="3403523"/>
            <a:ext cx="571500" cy="9144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A232B1F-757F-294A-D743-D60A0AF824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5681" y="5024045"/>
            <a:ext cx="584200" cy="9144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749475B-9035-302D-F7A8-09A5F6C2A6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74638" y="5012400"/>
            <a:ext cx="5715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76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矩形: 圆角 61">
            <a:extLst>
              <a:ext uri="{FF2B5EF4-FFF2-40B4-BE49-F238E27FC236}">
                <a16:creationId xmlns:a16="http://schemas.microsoft.com/office/drawing/2014/main" id="{42D1629E-992C-AA48-351D-5A01060882EE}"/>
              </a:ext>
            </a:extLst>
          </p:cNvPr>
          <p:cNvSpPr/>
          <p:nvPr/>
        </p:nvSpPr>
        <p:spPr>
          <a:xfrm>
            <a:off x="5027870" y="2074985"/>
            <a:ext cx="7565912" cy="4466492"/>
          </a:xfrm>
          <a:prstGeom prst="roundRect">
            <a:avLst>
              <a:gd name="adj" fmla="val 544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文本框 101">
            <a:extLst>
              <a:ext uri="{FF2B5EF4-FFF2-40B4-BE49-F238E27FC236}">
                <a16:creationId xmlns:a16="http://schemas.microsoft.com/office/drawing/2014/main" id="{76FBE165-CD0C-9CAB-0479-31D232AD32FD}"/>
              </a:ext>
            </a:extLst>
          </p:cNvPr>
          <p:cNvSpPr txBox="1"/>
          <p:nvPr/>
        </p:nvSpPr>
        <p:spPr>
          <a:xfrm>
            <a:off x="6586817" y="2644321"/>
            <a:ext cx="468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err="1">
                <a:latin typeface="Calibri" panose="020F0502020204030204" pitchFamily="34" charset="0"/>
                <a:cs typeface="Calibri" panose="020F0502020204030204" pitchFamily="34" charset="0"/>
              </a:rPr>
              <a:t>Src</a:t>
            </a:r>
            <a:endParaRPr lang="en-US" altLang="zh-CN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3" name="文本框 102">
            <a:extLst>
              <a:ext uri="{FF2B5EF4-FFF2-40B4-BE49-F238E27FC236}">
                <a16:creationId xmlns:a16="http://schemas.microsoft.com/office/drawing/2014/main" id="{B7630B5D-A3D5-5E2C-F042-784EB74FC14B}"/>
              </a:ext>
            </a:extLst>
          </p:cNvPr>
          <p:cNvSpPr txBox="1"/>
          <p:nvPr/>
        </p:nvSpPr>
        <p:spPr>
          <a:xfrm>
            <a:off x="9774638" y="2647351"/>
            <a:ext cx="499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Dst</a:t>
            </a:r>
          </a:p>
        </p:txBody>
      </p:sp>
      <p:sp>
        <p:nvSpPr>
          <p:cNvPr id="104" name="矩形 103">
            <a:extLst>
              <a:ext uri="{FF2B5EF4-FFF2-40B4-BE49-F238E27FC236}">
                <a16:creationId xmlns:a16="http://schemas.microsoft.com/office/drawing/2014/main" id="{120F2986-AD2C-A123-4DE0-555C26E690E5}"/>
              </a:ext>
            </a:extLst>
          </p:cNvPr>
          <p:cNvSpPr/>
          <p:nvPr/>
        </p:nvSpPr>
        <p:spPr>
          <a:xfrm>
            <a:off x="5027870" y="2695883"/>
            <a:ext cx="1247147" cy="4167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Traffic</a:t>
            </a:r>
          </a:p>
          <a:p>
            <a:pPr algn="ctr"/>
            <a:r>
              <a:rPr kumimoji="1" lang="en-US" altLang="zh-CN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demands</a:t>
            </a:r>
            <a:endParaRPr kumimoji="1" lang="zh-CN" alt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0" name="文本框 109">
            <a:extLst>
              <a:ext uri="{FF2B5EF4-FFF2-40B4-BE49-F238E27FC236}">
                <a16:creationId xmlns:a16="http://schemas.microsoft.com/office/drawing/2014/main" id="{B56CD594-31BA-82B1-7565-E46029D830E3}"/>
              </a:ext>
            </a:extLst>
          </p:cNvPr>
          <p:cNvSpPr txBox="1"/>
          <p:nvPr/>
        </p:nvSpPr>
        <p:spPr>
          <a:xfrm>
            <a:off x="4949133" y="3599445"/>
            <a:ext cx="1394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to ToR 2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1" name="文本框 110">
            <a:extLst>
              <a:ext uri="{FF2B5EF4-FFF2-40B4-BE49-F238E27FC236}">
                <a16:creationId xmlns:a16="http://schemas.microsoft.com/office/drawing/2014/main" id="{87F32CB8-EB54-BD0C-99EE-266FCC0D28EE}"/>
              </a:ext>
            </a:extLst>
          </p:cNvPr>
          <p:cNvSpPr txBox="1"/>
          <p:nvPr/>
        </p:nvSpPr>
        <p:spPr>
          <a:xfrm>
            <a:off x="4949133" y="5195225"/>
            <a:ext cx="1394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to ToR 2, 4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4" name="文本框 113">
            <a:extLst>
              <a:ext uri="{FF2B5EF4-FFF2-40B4-BE49-F238E27FC236}">
                <a16:creationId xmlns:a16="http://schemas.microsoft.com/office/drawing/2014/main" id="{D87EDE04-DD76-43DE-E7D9-409210A1F9EE}"/>
              </a:ext>
            </a:extLst>
          </p:cNvPr>
          <p:cNvSpPr txBox="1"/>
          <p:nvPr/>
        </p:nvSpPr>
        <p:spPr>
          <a:xfrm>
            <a:off x="6773824" y="3250067"/>
            <a:ext cx="1581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i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ToR 1</a:t>
            </a:r>
            <a:endParaRPr kumimoji="1" lang="zh-CN" altLang="en-US" i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6" name="文本框 115">
            <a:extLst>
              <a:ext uri="{FF2B5EF4-FFF2-40B4-BE49-F238E27FC236}">
                <a16:creationId xmlns:a16="http://schemas.microsoft.com/office/drawing/2014/main" id="{5C2B486B-C1F8-4E2A-930C-1A7902C8112F}"/>
              </a:ext>
            </a:extLst>
          </p:cNvPr>
          <p:cNvSpPr txBox="1"/>
          <p:nvPr/>
        </p:nvSpPr>
        <p:spPr>
          <a:xfrm>
            <a:off x="6762829" y="5168225"/>
            <a:ext cx="1581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i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ToR 3</a:t>
            </a:r>
            <a:endParaRPr kumimoji="1" lang="zh-CN" altLang="en-US" i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7" name="文本框 116">
            <a:extLst>
              <a:ext uri="{FF2B5EF4-FFF2-40B4-BE49-F238E27FC236}">
                <a16:creationId xmlns:a16="http://schemas.microsoft.com/office/drawing/2014/main" id="{AA7247C1-F5B6-2971-12E8-5876227D85BF}"/>
              </a:ext>
            </a:extLst>
          </p:cNvPr>
          <p:cNvSpPr txBox="1"/>
          <p:nvPr/>
        </p:nvSpPr>
        <p:spPr>
          <a:xfrm>
            <a:off x="6776419" y="3728417"/>
            <a:ext cx="1581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i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ToR 1</a:t>
            </a:r>
            <a:endParaRPr kumimoji="1" lang="zh-CN" altLang="en-US" i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AEC17F5-ED2E-9C4E-9619-9F417F4B3DDD}"/>
              </a:ext>
            </a:extLst>
          </p:cNvPr>
          <p:cNvSpPr txBox="1"/>
          <p:nvPr/>
        </p:nvSpPr>
        <p:spPr>
          <a:xfrm>
            <a:off x="6838999" y="5158742"/>
            <a:ext cx="1481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i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ToR 3</a:t>
            </a:r>
            <a:endParaRPr kumimoji="1" lang="zh-CN" altLang="en-US" i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AFD9A1D-CEFD-E793-C5E5-B08637EB4A21}"/>
              </a:ext>
            </a:extLst>
          </p:cNvPr>
          <p:cNvSpPr txBox="1"/>
          <p:nvPr/>
        </p:nvSpPr>
        <p:spPr>
          <a:xfrm>
            <a:off x="6773824" y="5646575"/>
            <a:ext cx="1581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i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ToR 3</a:t>
            </a:r>
            <a:endParaRPr kumimoji="1" lang="zh-CN" altLang="en-US" i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C344E8B-F671-1848-A24D-28FD05CF113C}"/>
              </a:ext>
            </a:extLst>
          </p:cNvPr>
          <p:cNvSpPr txBox="1"/>
          <p:nvPr/>
        </p:nvSpPr>
        <p:spPr>
          <a:xfrm>
            <a:off x="6839001" y="5646575"/>
            <a:ext cx="1316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i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ToR 3</a:t>
            </a:r>
            <a:endParaRPr kumimoji="1" lang="zh-CN" altLang="en-US" i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F83C244-AE67-B99B-1618-8D1B82D2F3DD}"/>
              </a:ext>
            </a:extLst>
          </p:cNvPr>
          <p:cNvSpPr txBox="1"/>
          <p:nvPr/>
        </p:nvSpPr>
        <p:spPr>
          <a:xfrm>
            <a:off x="6773823" y="5423974"/>
            <a:ext cx="1581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i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ToR 3</a:t>
            </a:r>
            <a:endParaRPr kumimoji="1" lang="zh-CN" altLang="en-US" i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D412844-6D5B-FFDE-B792-D78131F95A93}"/>
              </a:ext>
            </a:extLst>
          </p:cNvPr>
          <p:cNvSpPr txBox="1"/>
          <p:nvPr/>
        </p:nvSpPr>
        <p:spPr>
          <a:xfrm>
            <a:off x="6789476" y="4919220"/>
            <a:ext cx="1581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i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ToR 3</a:t>
            </a:r>
            <a:endParaRPr kumimoji="1" lang="zh-CN" altLang="en-US" i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箭头: 右 71">
            <a:extLst>
              <a:ext uri="{FF2B5EF4-FFF2-40B4-BE49-F238E27FC236}">
                <a16:creationId xmlns:a16="http://schemas.microsoft.com/office/drawing/2014/main" id="{405D8E8D-5D44-48B6-3BBF-D1D4D6F2EC16}"/>
              </a:ext>
            </a:extLst>
          </p:cNvPr>
          <p:cNvSpPr/>
          <p:nvPr/>
        </p:nvSpPr>
        <p:spPr>
          <a:xfrm rot="10800000">
            <a:off x="8134183" y="3675459"/>
            <a:ext cx="644123" cy="262438"/>
          </a:xfrm>
          <a:prstGeom prst="rightArrow">
            <a:avLst/>
          </a:prstGeom>
          <a:solidFill>
            <a:srgbClr val="1791EE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7" name="箭头: 右 75">
            <a:extLst>
              <a:ext uri="{FF2B5EF4-FFF2-40B4-BE49-F238E27FC236}">
                <a16:creationId xmlns:a16="http://schemas.microsoft.com/office/drawing/2014/main" id="{F7DE63DA-6292-7D73-0199-D8ED65FACBF6}"/>
              </a:ext>
            </a:extLst>
          </p:cNvPr>
          <p:cNvSpPr/>
          <p:nvPr/>
        </p:nvSpPr>
        <p:spPr>
          <a:xfrm rot="9258299">
            <a:off x="8133507" y="4583961"/>
            <a:ext cx="659151" cy="262438"/>
          </a:xfrm>
          <a:prstGeom prst="rightArrow">
            <a:avLst/>
          </a:prstGeom>
          <a:solidFill>
            <a:srgbClr val="1791EE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8" name="箭头: 右 75">
            <a:extLst>
              <a:ext uri="{FF2B5EF4-FFF2-40B4-BE49-F238E27FC236}">
                <a16:creationId xmlns:a16="http://schemas.microsoft.com/office/drawing/2014/main" id="{050189B6-4D92-DA70-C9C2-967B13BF9CE9}"/>
              </a:ext>
            </a:extLst>
          </p:cNvPr>
          <p:cNvSpPr/>
          <p:nvPr/>
        </p:nvSpPr>
        <p:spPr>
          <a:xfrm rot="10800000">
            <a:off x="8134425" y="5302119"/>
            <a:ext cx="644123" cy="262438"/>
          </a:xfrm>
          <a:prstGeom prst="rightArrow">
            <a:avLst/>
          </a:prstGeom>
          <a:solidFill>
            <a:srgbClr val="1791EE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1BA24722-B864-921C-1B61-861630A6D035}"/>
              </a:ext>
            </a:extLst>
          </p:cNvPr>
          <p:cNvSpPr txBox="1"/>
          <p:nvPr/>
        </p:nvSpPr>
        <p:spPr>
          <a:xfrm>
            <a:off x="7061481" y="5150941"/>
            <a:ext cx="1267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i="1" dirty="0">
                <a:solidFill>
                  <a:srgbClr val="1791E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ToR 2, 4</a:t>
            </a:r>
            <a:endParaRPr kumimoji="1" lang="zh-CN" altLang="en-US" i="1" dirty="0">
              <a:solidFill>
                <a:srgbClr val="1791E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AEF559C-4177-0D09-8464-1D1C036C6A09}"/>
              </a:ext>
            </a:extLst>
          </p:cNvPr>
          <p:cNvSpPr txBox="1"/>
          <p:nvPr/>
        </p:nvSpPr>
        <p:spPr>
          <a:xfrm>
            <a:off x="7068694" y="3785058"/>
            <a:ext cx="991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i="1" dirty="0">
                <a:solidFill>
                  <a:srgbClr val="1791E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ToR 2</a:t>
            </a:r>
            <a:endParaRPr kumimoji="1" lang="zh-CN" altLang="en-US" i="1" dirty="0">
              <a:solidFill>
                <a:srgbClr val="1791E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CE29883-7E74-1688-3F70-7BAD29A982E6}"/>
              </a:ext>
            </a:extLst>
          </p:cNvPr>
          <p:cNvSpPr txBox="1"/>
          <p:nvPr/>
        </p:nvSpPr>
        <p:spPr>
          <a:xfrm>
            <a:off x="7052780" y="5638649"/>
            <a:ext cx="1276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i="1" dirty="0">
                <a:solidFill>
                  <a:srgbClr val="1791E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ToR 2, 4</a:t>
            </a:r>
            <a:endParaRPr kumimoji="1" lang="zh-CN" altLang="en-US" i="1" dirty="0">
              <a:solidFill>
                <a:srgbClr val="1791E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9E85B75-7CF0-611D-1451-B97F35A1F60F}"/>
              </a:ext>
            </a:extLst>
          </p:cNvPr>
          <p:cNvSpPr txBox="1"/>
          <p:nvPr/>
        </p:nvSpPr>
        <p:spPr>
          <a:xfrm>
            <a:off x="7068024" y="3306629"/>
            <a:ext cx="1021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i="1" dirty="0">
                <a:solidFill>
                  <a:srgbClr val="1791E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ToR 2</a:t>
            </a:r>
            <a:endParaRPr kumimoji="1" lang="zh-CN" altLang="en-US" i="1" dirty="0">
              <a:solidFill>
                <a:srgbClr val="1791E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4F63ACF-A583-CE38-5AC3-74238ADC8407}"/>
              </a:ext>
            </a:extLst>
          </p:cNvPr>
          <p:cNvSpPr txBox="1"/>
          <p:nvPr/>
        </p:nvSpPr>
        <p:spPr>
          <a:xfrm>
            <a:off x="7068023" y="4930916"/>
            <a:ext cx="1019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i="1" dirty="0">
                <a:solidFill>
                  <a:srgbClr val="1791E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ToR 4</a:t>
            </a:r>
            <a:endParaRPr kumimoji="1" lang="zh-CN" altLang="en-US" i="1" dirty="0">
              <a:solidFill>
                <a:srgbClr val="1791E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3CBFBA49-0C99-4BA8-E706-D7E94A998CB5}"/>
              </a:ext>
            </a:extLst>
          </p:cNvPr>
          <p:cNvSpPr txBox="1"/>
          <p:nvPr/>
        </p:nvSpPr>
        <p:spPr>
          <a:xfrm>
            <a:off x="7061480" y="5397158"/>
            <a:ext cx="1136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i="1" dirty="0">
                <a:solidFill>
                  <a:srgbClr val="1791E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ToR 4</a:t>
            </a:r>
            <a:endParaRPr kumimoji="1" lang="zh-CN" altLang="en-US" i="1" dirty="0">
              <a:solidFill>
                <a:srgbClr val="1791E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8D3F400C-4411-76AE-9021-97FA03791243}"/>
              </a:ext>
            </a:extLst>
          </p:cNvPr>
          <p:cNvSpPr txBox="1"/>
          <p:nvPr/>
        </p:nvSpPr>
        <p:spPr>
          <a:xfrm>
            <a:off x="8475591" y="3306629"/>
            <a:ext cx="1581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i="1" dirty="0">
                <a:solidFill>
                  <a:srgbClr val="1791E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ToR 1</a:t>
            </a:r>
            <a:endParaRPr kumimoji="1" lang="zh-CN" altLang="en-US" i="1" dirty="0">
              <a:solidFill>
                <a:srgbClr val="1791E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1D8C0109-6B98-ECF6-14B4-E92914D18E67}"/>
              </a:ext>
            </a:extLst>
          </p:cNvPr>
          <p:cNvSpPr txBox="1"/>
          <p:nvPr/>
        </p:nvSpPr>
        <p:spPr>
          <a:xfrm>
            <a:off x="8475590" y="3537927"/>
            <a:ext cx="1581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i="1" dirty="0">
                <a:solidFill>
                  <a:srgbClr val="1791E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ToR 3</a:t>
            </a:r>
            <a:endParaRPr kumimoji="1" lang="zh-CN" altLang="en-US" i="1" dirty="0">
              <a:solidFill>
                <a:srgbClr val="1791E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98799C68-DBC5-D3ED-D25A-ECC2E5347865}"/>
              </a:ext>
            </a:extLst>
          </p:cNvPr>
          <p:cNvSpPr txBox="1"/>
          <p:nvPr/>
        </p:nvSpPr>
        <p:spPr>
          <a:xfrm>
            <a:off x="8476262" y="3785058"/>
            <a:ext cx="1581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i="1" dirty="0">
                <a:solidFill>
                  <a:srgbClr val="1791E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ToR 1</a:t>
            </a:r>
            <a:endParaRPr kumimoji="1" lang="zh-CN" altLang="en-US" i="1" dirty="0">
              <a:solidFill>
                <a:srgbClr val="1791E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EAD2963E-5D11-24BF-7C21-8466945E7DAA}"/>
              </a:ext>
            </a:extLst>
          </p:cNvPr>
          <p:cNvSpPr txBox="1"/>
          <p:nvPr/>
        </p:nvSpPr>
        <p:spPr>
          <a:xfrm>
            <a:off x="8475590" y="4017828"/>
            <a:ext cx="1581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i="1" dirty="0">
                <a:solidFill>
                  <a:srgbClr val="1791E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ToR 3</a:t>
            </a:r>
            <a:endParaRPr kumimoji="1" lang="zh-CN" altLang="en-US" i="1" dirty="0">
              <a:solidFill>
                <a:srgbClr val="1791E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A49C0C60-3DB3-FE3C-FDCB-2A1010907957}"/>
              </a:ext>
            </a:extLst>
          </p:cNvPr>
          <p:cNvSpPr txBox="1"/>
          <p:nvPr/>
        </p:nvSpPr>
        <p:spPr>
          <a:xfrm>
            <a:off x="8472005" y="4938856"/>
            <a:ext cx="1581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i="1" dirty="0">
                <a:solidFill>
                  <a:srgbClr val="1791E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ToR 3</a:t>
            </a:r>
            <a:endParaRPr kumimoji="1" lang="zh-CN" altLang="en-US" i="1" dirty="0">
              <a:solidFill>
                <a:srgbClr val="1791E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8DC0AE1A-E357-EBEE-EF33-2240B0949106}"/>
              </a:ext>
            </a:extLst>
          </p:cNvPr>
          <p:cNvSpPr txBox="1"/>
          <p:nvPr/>
        </p:nvSpPr>
        <p:spPr>
          <a:xfrm>
            <a:off x="8472005" y="5150941"/>
            <a:ext cx="1581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i="1" dirty="0">
                <a:solidFill>
                  <a:srgbClr val="1791E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ToR 3</a:t>
            </a:r>
            <a:endParaRPr kumimoji="1" lang="zh-CN" altLang="en-US" i="1" dirty="0">
              <a:solidFill>
                <a:srgbClr val="1791E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A33FC298-2817-602E-327C-7FB0DA419F60}"/>
              </a:ext>
            </a:extLst>
          </p:cNvPr>
          <p:cNvSpPr txBox="1"/>
          <p:nvPr/>
        </p:nvSpPr>
        <p:spPr>
          <a:xfrm>
            <a:off x="8472005" y="5397158"/>
            <a:ext cx="1581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i="1" dirty="0">
                <a:solidFill>
                  <a:srgbClr val="1791E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ToR 3</a:t>
            </a:r>
            <a:endParaRPr kumimoji="1" lang="zh-CN" altLang="en-US" i="1" dirty="0">
              <a:solidFill>
                <a:srgbClr val="1791E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B7EE4CA8-CF1C-B41C-46FB-E33B9B4B0F03}"/>
              </a:ext>
            </a:extLst>
          </p:cNvPr>
          <p:cNvSpPr txBox="1"/>
          <p:nvPr/>
        </p:nvSpPr>
        <p:spPr>
          <a:xfrm>
            <a:off x="8472005" y="5638649"/>
            <a:ext cx="1581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i="1" dirty="0">
                <a:solidFill>
                  <a:srgbClr val="1791E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ToR 3</a:t>
            </a:r>
            <a:endParaRPr kumimoji="1" lang="zh-CN" altLang="en-US" i="1" dirty="0">
              <a:solidFill>
                <a:srgbClr val="1791E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1937F065-7198-11F4-AD04-A5F3A37A2E2E}"/>
              </a:ext>
            </a:extLst>
          </p:cNvPr>
          <p:cNvSpPr txBox="1"/>
          <p:nvPr/>
        </p:nvSpPr>
        <p:spPr>
          <a:xfrm>
            <a:off x="7047090" y="5975789"/>
            <a:ext cx="1108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CONFLICT</a:t>
            </a: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3FC85EDF-CF66-83E4-8B6F-1015A2489FC1}"/>
              </a:ext>
            </a:extLst>
          </p:cNvPr>
          <p:cNvSpPr txBox="1"/>
          <p:nvPr/>
        </p:nvSpPr>
        <p:spPr>
          <a:xfrm>
            <a:off x="525234" y="1300617"/>
            <a:ext cx="11012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Example on the parallel network topology:</a:t>
            </a:r>
          </a:p>
        </p:txBody>
      </p:sp>
      <p:sp>
        <p:nvSpPr>
          <p:cNvPr id="3" name="标题 1">
            <a:extLst>
              <a:ext uri="{FF2B5EF4-FFF2-40B4-BE49-F238E27FC236}">
                <a16:creationId xmlns:a16="http://schemas.microsoft.com/office/drawing/2014/main" id="{E06522FA-DF74-1F87-70E4-C0C2433E812E}"/>
              </a:ext>
            </a:extLst>
          </p:cNvPr>
          <p:cNvSpPr txBox="1">
            <a:spLocks/>
          </p:cNvSpPr>
          <p:nvPr/>
        </p:nvSpPr>
        <p:spPr>
          <a:xfrm>
            <a:off x="430236" y="173933"/>
            <a:ext cx="9585961" cy="893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altLang="zh-CN" sz="3600" b="1" dirty="0"/>
              <a:t>NegotiaToR Matching on flat topologies</a:t>
            </a:r>
            <a:endParaRPr lang="zh-CN" altLang="en-US" sz="3600" b="1" dirty="0"/>
          </a:p>
        </p:txBody>
      </p:sp>
      <p:sp>
        <p:nvSpPr>
          <p:cNvPr id="55" name="五边形 75">
            <a:extLst>
              <a:ext uri="{FF2B5EF4-FFF2-40B4-BE49-F238E27FC236}">
                <a16:creationId xmlns:a16="http://schemas.microsoft.com/office/drawing/2014/main" id="{ECBFFE47-305B-EFB9-729E-308C05BD4C4D}"/>
              </a:ext>
            </a:extLst>
          </p:cNvPr>
          <p:cNvSpPr/>
          <p:nvPr/>
        </p:nvSpPr>
        <p:spPr>
          <a:xfrm>
            <a:off x="707331" y="2643292"/>
            <a:ext cx="2296169" cy="371519"/>
          </a:xfrm>
          <a:prstGeom prst="homePlate">
            <a:avLst/>
          </a:prstGeom>
          <a:solidFill>
            <a:srgbClr val="FA74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ToR-level REQUEST</a:t>
            </a:r>
            <a:endParaRPr kumimoji="1" lang="zh-CN" altLang="en-US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688E5200-A40A-3BC3-6D51-575CBD5916E2}"/>
              </a:ext>
            </a:extLst>
          </p:cNvPr>
          <p:cNvSpPr txBox="1"/>
          <p:nvPr/>
        </p:nvSpPr>
        <p:spPr>
          <a:xfrm>
            <a:off x="868243" y="3033051"/>
            <a:ext cx="4051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Send binary requests to destinations</a:t>
            </a:r>
            <a:endParaRPr kumimoji="1"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五边形 107">
            <a:extLst>
              <a:ext uri="{FF2B5EF4-FFF2-40B4-BE49-F238E27FC236}">
                <a16:creationId xmlns:a16="http://schemas.microsoft.com/office/drawing/2014/main" id="{68B344E7-2ADD-1863-336E-C7C866F19757}"/>
              </a:ext>
            </a:extLst>
          </p:cNvPr>
          <p:cNvSpPr/>
          <p:nvPr/>
        </p:nvSpPr>
        <p:spPr>
          <a:xfrm>
            <a:off x="700480" y="3741808"/>
            <a:ext cx="2300779" cy="370554"/>
          </a:xfrm>
          <a:prstGeom prst="homePlate">
            <a:avLst/>
          </a:prstGeom>
          <a:solidFill>
            <a:srgbClr val="1791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Port-level GRANT</a:t>
            </a:r>
            <a:endParaRPr kumimoji="1" lang="zh-CN" altLang="en-US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7C31747E-5C0F-8337-D1A3-ABCE6FE937F7}"/>
              </a:ext>
            </a:extLst>
          </p:cNvPr>
          <p:cNvSpPr txBox="1"/>
          <p:nvPr/>
        </p:nvSpPr>
        <p:spPr>
          <a:xfrm>
            <a:off x="868243" y="4107190"/>
            <a:ext cx="42040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Eliminate many-to-one conflicts at destinations with RRM</a:t>
            </a:r>
            <a:endParaRPr kumimoji="1"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0F5F000-A94E-4C4F-E0F7-CACF0DBC1F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5681" y="3401150"/>
            <a:ext cx="584200" cy="9144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25FEE2B-1A72-3A9C-6BF1-9EC5A9B7D1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4638" y="3403523"/>
            <a:ext cx="571500" cy="9144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996D4D8-9EC8-DF8C-0371-D7AFC53CBD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5681" y="5024045"/>
            <a:ext cx="584200" cy="914400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7B05F42D-1B47-1A26-205D-7921C6F2D1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74638" y="5012400"/>
            <a:ext cx="5715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3894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F5F4900E-C671-AD09-7435-97F138208F76}"/>
              </a:ext>
            </a:extLst>
          </p:cNvPr>
          <p:cNvSpPr/>
          <p:nvPr/>
        </p:nvSpPr>
        <p:spPr>
          <a:xfrm>
            <a:off x="5027870" y="2074985"/>
            <a:ext cx="7565912" cy="4466492"/>
          </a:xfrm>
          <a:prstGeom prst="roundRect">
            <a:avLst>
              <a:gd name="adj" fmla="val 544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文本框 101">
            <a:extLst>
              <a:ext uri="{FF2B5EF4-FFF2-40B4-BE49-F238E27FC236}">
                <a16:creationId xmlns:a16="http://schemas.microsoft.com/office/drawing/2014/main" id="{76FBE165-CD0C-9CAB-0479-31D232AD32FD}"/>
              </a:ext>
            </a:extLst>
          </p:cNvPr>
          <p:cNvSpPr txBox="1"/>
          <p:nvPr/>
        </p:nvSpPr>
        <p:spPr>
          <a:xfrm>
            <a:off x="6586817" y="2644321"/>
            <a:ext cx="468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err="1">
                <a:latin typeface="Calibri" panose="020F0502020204030204" pitchFamily="34" charset="0"/>
                <a:cs typeface="Calibri" panose="020F0502020204030204" pitchFamily="34" charset="0"/>
              </a:rPr>
              <a:t>Src</a:t>
            </a:r>
            <a:endParaRPr lang="en-US" altLang="zh-CN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3" name="文本框 102">
            <a:extLst>
              <a:ext uri="{FF2B5EF4-FFF2-40B4-BE49-F238E27FC236}">
                <a16:creationId xmlns:a16="http://schemas.microsoft.com/office/drawing/2014/main" id="{B7630B5D-A3D5-5E2C-F042-784EB74FC14B}"/>
              </a:ext>
            </a:extLst>
          </p:cNvPr>
          <p:cNvSpPr txBox="1"/>
          <p:nvPr/>
        </p:nvSpPr>
        <p:spPr>
          <a:xfrm>
            <a:off x="9774638" y="2647351"/>
            <a:ext cx="499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Dst</a:t>
            </a:r>
          </a:p>
        </p:txBody>
      </p:sp>
      <p:sp>
        <p:nvSpPr>
          <p:cNvPr id="104" name="矩形 103">
            <a:extLst>
              <a:ext uri="{FF2B5EF4-FFF2-40B4-BE49-F238E27FC236}">
                <a16:creationId xmlns:a16="http://schemas.microsoft.com/office/drawing/2014/main" id="{120F2986-AD2C-A123-4DE0-555C26E690E5}"/>
              </a:ext>
            </a:extLst>
          </p:cNvPr>
          <p:cNvSpPr/>
          <p:nvPr/>
        </p:nvSpPr>
        <p:spPr>
          <a:xfrm>
            <a:off x="5027870" y="2695883"/>
            <a:ext cx="1247147" cy="4167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Traffic</a:t>
            </a:r>
          </a:p>
          <a:p>
            <a:pPr algn="ctr"/>
            <a:r>
              <a:rPr kumimoji="1" lang="en-US" altLang="zh-CN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demands</a:t>
            </a:r>
            <a:endParaRPr kumimoji="1" lang="zh-CN" alt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0" name="文本框 109">
            <a:extLst>
              <a:ext uri="{FF2B5EF4-FFF2-40B4-BE49-F238E27FC236}">
                <a16:creationId xmlns:a16="http://schemas.microsoft.com/office/drawing/2014/main" id="{B56CD594-31BA-82B1-7565-E46029D830E3}"/>
              </a:ext>
            </a:extLst>
          </p:cNvPr>
          <p:cNvSpPr txBox="1"/>
          <p:nvPr/>
        </p:nvSpPr>
        <p:spPr>
          <a:xfrm>
            <a:off x="4949133" y="3599445"/>
            <a:ext cx="1394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to ToR 2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1" name="文本框 110">
            <a:extLst>
              <a:ext uri="{FF2B5EF4-FFF2-40B4-BE49-F238E27FC236}">
                <a16:creationId xmlns:a16="http://schemas.microsoft.com/office/drawing/2014/main" id="{87F32CB8-EB54-BD0C-99EE-266FCC0D28EE}"/>
              </a:ext>
            </a:extLst>
          </p:cNvPr>
          <p:cNvSpPr txBox="1"/>
          <p:nvPr/>
        </p:nvSpPr>
        <p:spPr>
          <a:xfrm>
            <a:off x="4949133" y="5195225"/>
            <a:ext cx="1394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to ToR 2, 4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4" name="文本框 113">
            <a:extLst>
              <a:ext uri="{FF2B5EF4-FFF2-40B4-BE49-F238E27FC236}">
                <a16:creationId xmlns:a16="http://schemas.microsoft.com/office/drawing/2014/main" id="{D87EDE04-DD76-43DE-E7D9-409210A1F9EE}"/>
              </a:ext>
            </a:extLst>
          </p:cNvPr>
          <p:cNvSpPr txBox="1"/>
          <p:nvPr/>
        </p:nvSpPr>
        <p:spPr>
          <a:xfrm>
            <a:off x="6773824" y="3250067"/>
            <a:ext cx="1581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i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ToR 1</a:t>
            </a:r>
            <a:endParaRPr kumimoji="1" lang="zh-CN" altLang="en-US" i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6" name="文本框 115">
            <a:extLst>
              <a:ext uri="{FF2B5EF4-FFF2-40B4-BE49-F238E27FC236}">
                <a16:creationId xmlns:a16="http://schemas.microsoft.com/office/drawing/2014/main" id="{5C2B486B-C1F8-4E2A-930C-1A7902C8112F}"/>
              </a:ext>
            </a:extLst>
          </p:cNvPr>
          <p:cNvSpPr txBox="1"/>
          <p:nvPr/>
        </p:nvSpPr>
        <p:spPr>
          <a:xfrm>
            <a:off x="6762829" y="5168225"/>
            <a:ext cx="1581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i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ToR 3</a:t>
            </a:r>
            <a:endParaRPr kumimoji="1" lang="zh-CN" altLang="en-US" i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7" name="文本框 116">
            <a:extLst>
              <a:ext uri="{FF2B5EF4-FFF2-40B4-BE49-F238E27FC236}">
                <a16:creationId xmlns:a16="http://schemas.microsoft.com/office/drawing/2014/main" id="{AA7247C1-F5B6-2971-12E8-5876227D85BF}"/>
              </a:ext>
            </a:extLst>
          </p:cNvPr>
          <p:cNvSpPr txBox="1"/>
          <p:nvPr/>
        </p:nvSpPr>
        <p:spPr>
          <a:xfrm>
            <a:off x="6776419" y="3728417"/>
            <a:ext cx="1581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i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ToR 1</a:t>
            </a:r>
            <a:endParaRPr kumimoji="1" lang="zh-CN" altLang="en-US" i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AEC17F5-ED2E-9C4E-9619-9F417F4B3DDD}"/>
              </a:ext>
            </a:extLst>
          </p:cNvPr>
          <p:cNvSpPr txBox="1"/>
          <p:nvPr/>
        </p:nvSpPr>
        <p:spPr>
          <a:xfrm>
            <a:off x="6828005" y="5168225"/>
            <a:ext cx="1542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i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ToR 3</a:t>
            </a:r>
            <a:endParaRPr kumimoji="1" lang="zh-CN" altLang="en-US" i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AFD9A1D-CEFD-E793-C5E5-B08637EB4A21}"/>
              </a:ext>
            </a:extLst>
          </p:cNvPr>
          <p:cNvSpPr txBox="1"/>
          <p:nvPr/>
        </p:nvSpPr>
        <p:spPr>
          <a:xfrm>
            <a:off x="6773824" y="5646575"/>
            <a:ext cx="1581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i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ToR 3</a:t>
            </a:r>
            <a:endParaRPr kumimoji="1" lang="zh-CN" altLang="en-US" i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C344E8B-F671-1848-A24D-28FD05CF113C}"/>
              </a:ext>
            </a:extLst>
          </p:cNvPr>
          <p:cNvSpPr txBox="1"/>
          <p:nvPr/>
        </p:nvSpPr>
        <p:spPr>
          <a:xfrm>
            <a:off x="6839000" y="5646575"/>
            <a:ext cx="1505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i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ToR 3</a:t>
            </a:r>
            <a:endParaRPr kumimoji="1" lang="zh-CN" altLang="en-US" i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F83C244-AE67-B99B-1618-8D1B82D2F3DD}"/>
              </a:ext>
            </a:extLst>
          </p:cNvPr>
          <p:cNvSpPr txBox="1"/>
          <p:nvPr/>
        </p:nvSpPr>
        <p:spPr>
          <a:xfrm>
            <a:off x="6773823" y="5423974"/>
            <a:ext cx="1581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i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ToR 3</a:t>
            </a:r>
            <a:endParaRPr kumimoji="1" lang="zh-CN" altLang="en-US" i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D412844-6D5B-FFDE-B792-D78131F95A93}"/>
              </a:ext>
            </a:extLst>
          </p:cNvPr>
          <p:cNvSpPr txBox="1"/>
          <p:nvPr/>
        </p:nvSpPr>
        <p:spPr>
          <a:xfrm>
            <a:off x="6789476" y="4919220"/>
            <a:ext cx="1581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i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ToR 3</a:t>
            </a:r>
            <a:endParaRPr kumimoji="1" lang="zh-CN" altLang="en-US" i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1BA24722-B864-921C-1B61-861630A6D035}"/>
              </a:ext>
            </a:extLst>
          </p:cNvPr>
          <p:cNvSpPr txBox="1"/>
          <p:nvPr/>
        </p:nvSpPr>
        <p:spPr>
          <a:xfrm>
            <a:off x="7061481" y="5150941"/>
            <a:ext cx="1220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i="1" u="sng" dirty="0">
                <a:solidFill>
                  <a:srgbClr val="1791E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ToR 2, 4</a:t>
            </a:r>
            <a:endParaRPr kumimoji="1" lang="zh-CN" altLang="en-US" i="1" u="sng" dirty="0">
              <a:solidFill>
                <a:srgbClr val="1791E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AEF559C-4177-0D09-8464-1D1C036C6A09}"/>
              </a:ext>
            </a:extLst>
          </p:cNvPr>
          <p:cNvSpPr txBox="1"/>
          <p:nvPr/>
        </p:nvSpPr>
        <p:spPr>
          <a:xfrm>
            <a:off x="7068694" y="3785058"/>
            <a:ext cx="1066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i="1" dirty="0">
                <a:solidFill>
                  <a:srgbClr val="1791E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ToR 2</a:t>
            </a:r>
            <a:endParaRPr kumimoji="1" lang="zh-CN" altLang="en-US" i="1" dirty="0">
              <a:solidFill>
                <a:srgbClr val="1791E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CE29883-7E74-1688-3F70-7BAD29A982E6}"/>
              </a:ext>
            </a:extLst>
          </p:cNvPr>
          <p:cNvSpPr txBox="1"/>
          <p:nvPr/>
        </p:nvSpPr>
        <p:spPr>
          <a:xfrm>
            <a:off x="7052779" y="5638649"/>
            <a:ext cx="1284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i="1" u="sng" dirty="0">
                <a:solidFill>
                  <a:srgbClr val="1791E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ToR 2, 4</a:t>
            </a:r>
            <a:endParaRPr kumimoji="1" lang="zh-CN" altLang="en-US" i="1" u="sng" dirty="0">
              <a:solidFill>
                <a:srgbClr val="1791E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9E85B75-7CF0-611D-1451-B97F35A1F60F}"/>
              </a:ext>
            </a:extLst>
          </p:cNvPr>
          <p:cNvSpPr txBox="1"/>
          <p:nvPr/>
        </p:nvSpPr>
        <p:spPr>
          <a:xfrm>
            <a:off x="7068023" y="3306629"/>
            <a:ext cx="1067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i="1" dirty="0">
                <a:solidFill>
                  <a:srgbClr val="1791E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ToR 2</a:t>
            </a:r>
            <a:endParaRPr kumimoji="1" lang="zh-CN" altLang="en-US" i="1" dirty="0">
              <a:solidFill>
                <a:srgbClr val="1791E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4F63ACF-A583-CE38-5AC3-74238ADC8407}"/>
              </a:ext>
            </a:extLst>
          </p:cNvPr>
          <p:cNvSpPr txBox="1"/>
          <p:nvPr/>
        </p:nvSpPr>
        <p:spPr>
          <a:xfrm>
            <a:off x="7068024" y="4930916"/>
            <a:ext cx="1197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i="1" dirty="0">
                <a:solidFill>
                  <a:srgbClr val="1791E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ToR 4</a:t>
            </a:r>
            <a:endParaRPr kumimoji="1" lang="zh-CN" altLang="en-US" i="1" dirty="0">
              <a:solidFill>
                <a:srgbClr val="1791E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3CBFBA49-0C99-4BA8-E706-D7E94A998CB5}"/>
              </a:ext>
            </a:extLst>
          </p:cNvPr>
          <p:cNvSpPr txBox="1"/>
          <p:nvPr/>
        </p:nvSpPr>
        <p:spPr>
          <a:xfrm>
            <a:off x="7061480" y="5397158"/>
            <a:ext cx="1073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i="1" dirty="0">
                <a:solidFill>
                  <a:srgbClr val="1791E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ToR 4</a:t>
            </a:r>
            <a:endParaRPr kumimoji="1" lang="zh-CN" altLang="en-US" i="1" dirty="0">
              <a:solidFill>
                <a:srgbClr val="1791E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F5D2526D-31F2-9298-3AAA-1719690F5C69}"/>
              </a:ext>
            </a:extLst>
          </p:cNvPr>
          <p:cNvSpPr txBox="1"/>
          <p:nvPr/>
        </p:nvSpPr>
        <p:spPr>
          <a:xfrm>
            <a:off x="8382026" y="2629839"/>
            <a:ext cx="1247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per-port ACCEPT ring</a:t>
            </a:r>
          </a:p>
        </p:txBody>
      </p:sp>
      <p:sp>
        <p:nvSpPr>
          <p:cNvPr id="45" name="任意形状 44">
            <a:extLst>
              <a:ext uri="{FF2B5EF4-FFF2-40B4-BE49-F238E27FC236}">
                <a16:creationId xmlns:a16="http://schemas.microsoft.com/office/drawing/2014/main" id="{F99D6766-9B01-951D-E5D2-6951AEB5DA5C}"/>
              </a:ext>
            </a:extLst>
          </p:cNvPr>
          <p:cNvSpPr/>
          <p:nvPr/>
        </p:nvSpPr>
        <p:spPr>
          <a:xfrm>
            <a:off x="8489954" y="3165822"/>
            <a:ext cx="127000" cy="190500"/>
          </a:xfrm>
          <a:custGeom>
            <a:avLst/>
            <a:gdLst>
              <a:gd name="connsiteX0" fmla="*/ 0 w 127000"/>
              <a:gd name="connsiteY0" fmla="*/ 190500 h 190500"/>
              <a:gd name="connsiteX1" fmla="*/ 38100 w 127000"/>
              <a:gd name="connsiteY1" fmla="*/ 76200 h 190500"/>
              <a:gd name="connsiteX2" fmla="*/ 127000 w 127000"/>
              <a:gd name="connsiteY2" fmla="*/ 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7000" h="190500">
                <a:moveTo>
                  <a:pt x="0" y="190500"/>
                </a:moveTo>
                <a:cubicBezTo>
                  <a:pt x="8466" y="149225"/>
                  <a:pt x="16933" y="107950"/>
                  <a:pt x="38100" y="76200"/>
                </a:cubicBezTo>
                <a:cubicBezTo>
                  <a:pt x="59267" y="44450"/>
                  <a:pt x="93133" y="22225"/>
                  <a:pt x="127000" y="0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同心圆 47">
            <a:extLst>
              <a:ext uri="{FF2B5EF4-FFF2-40B4-BE49-F238E27FC236}">
                <a16:creationId xmlns:a16="http://schemas.microsoft.com/office/drawing/2014/main" id="{9B11C7B7-C0C2-BBF9-0C43-F8B1F33C6102}"/>
              </a:ext>
            </a:extLst>
          </p:cNvPr>
          <p:cNvSpPr>
            <a:spLocks noChangeAspect="1"/>
          </p:cNvSpPr>
          <p:nvPr/>
        </p:nvSpPr>
        <p:spPr>
          <a:xfrm rot="18935380">
            <a:off x="8378664" y="3406565"/>
            <a:ext cx="193201" cy="193205"/>
          </a:xfrm>
          <a:prstGeom prst="donut">
            <a:avLst>
              <a:gd name="adj" fmla="val 29791"/>
            </a:avLst>
          </a:prstGeom>
          <a:solidFill>
            <a:srgbClr val="00B05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同心圆 52">
            <a:extLst>
              <a:ext uri="{FF2B5EF4-FFF2-40B4-BE49-F238E27FC236}">
                <a16:creationId xmlns:a16="http://schemas.microsoft.com/office/drawing/2014/main" id="{0B13C8B2-D10E-6487-ED73-1DD8DAD01E62}"/>
              </a:ext>
            </a:extLst>
          </p:cNvPr>
          <p:cNvSpPr>
            <a:spLocks noChangeAspect="1"/>
          </p:cNvSpPr>
          <p:nvPr/>
        </p:nvSpPr>
        <p:spPr>
          <a:xfrm rot="18935380">
            <a:off x="8379117" y="4991515"/>
            <a:ext cx="192303" cy="192303"/>
          </a:xfrm>
          <a:prstGeom prst="donut">
            <a:avLst>
              <a:gd name="adj" fmla="val 29791"/>
            </a:avLst>
          </a:prstGeom>
          <a:solidFill>
            <a:srgbClr val="00B05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同心圆 55">
            <a:extLst>
              <a:ext uri="{FF2B5EF4-FFF2-40B4-BE49-F238E27FC236}">
                <a16:creationId xmlns:a16="http://schemas.microsoft.com/office/drawing/2014/main" id="{B046213D-85B9-F670-8AA4-FE33D58F282A}"/>
              </a:ext>
            </a:extLst>
          </p:cNvPr>
          <p:cNvSpPr>
            <a:spLocks noChangeAspect="1"/>
          </p:cNvSpPr>
          <p:nvPr/>
        </p:nvSpPr>
        <p:spPr>
          <a:xfrm rot="18935380">
            <a:off x="8378664" y="3896084"/>
            <a:ext cx="193201" cy="193205"/>
          </a:xfrm>
          <a:prstGeom prst="donut">
            <a:avLst>
              <a:gd name="adj" fmla="val 29791"/>
            </a:avLst>
          </a:prstGeom>
          <a:solidFill>
            <a:srgbClr val="00B05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同心圆 58">
            <a:extLst>
              <a:ext uri="{FF2B5EF4-FFF2-40B4-BE49-F238E27FC236}">
                <a16:creationId xmlns:a16="http://schemas.microsoft.com/office/drawing/2014/main" id="{78361433-05CE-04F8-FDFB-703F08D8DAAD}"/>
              </a:ext>
            </a:extLst>
          </p:cNvPr>
          <p:cNvSpPr>
            <a:spLocks noChangeAspect="1"/>
          </p:cNvSpPr>
          <p:nvPr/>
        </p:nvSpPr>
        <p:spPr>
          <a:xfrm rot="18935380">
            <a:off x="8379117" y="5250268"/>
            <a:ext cx="192303" cy="192303"/>
          </a:xfrm>
          <a:prstGeom prst="donut">
            <a:avLst>
              <a:gd name="adj" fmla="val 29791"/>
            </a:avLst>
          </a:prstGeom>
          <a:solidFill>
            <a:srgbClr val="00B05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同心圆 61">
            <a:extLst>
              <a:ext uri="{FF2B5EF4-FFF2-40B4-BE49-F238E27FC236}">
                <a16:creationId xmlns:a16="http://schemas.microsoft.com/office/drawing/2014/main" id="{65B8E0EB-5FF5-8D5B-4F5A-FD45DA3683DE}"/>
              </a:ext>
            </a:extLst>
          </p:cNvPr>
          <p:cNvSpPr>
            <a:spLocks noChangeAspect="1"/>
          </p:cNvSpPr>
          <p:nvPr/>
        </p:nvSpPr>
        <p:spPr>
          <a:xfrm rot="18935380">
            <a:off x="8379117" y="5509021"/>
            <a:ext cx="192303" cy="192303"/>
          </a:xfrm>
          <a:prstGeom prst="donut">
            <a:avLst>
              <a:gd name="adj" fmla="val 29791"/>
            </a:avLst>
          </a:prstGeom>
          <a:solidFill>
            <a:srgbClr val="00B05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同心圆 64">
            <a:extLst>
              <a:ext uri="{FF2B5EF4-FFF2-40B4-BE49-F238E27FC236}">
                <a16:creationId xmlns:a16="http://schemas.microsoft.com/office/drawing/2014/main" id="{E579B10E-7737-9E13-75F6-A2E754D47A24}"/>
              </a:ext>
            </a:extLst>
          </p:cNvPr>
          <p:cNvSpPr>
            <a:spLocks noChangeAspect="1"/>
          </p:cNvSpPr>
          <p:nvPr/>
        </p:nvSpPr>
        <p:spPr>
          <a:xfrm rot="18935380">
            <a:off x="8378664" y="5767759"/>
            <a:ext cx="193201" cy="193205"/>
          </a:xfrm>
          <a:prstGeom prst="donut">
            <a:avLst>
              <a:gd name="adj" fmla="val 29791"/>
            </a:avLst>
          </a:prstGeom>
          <a:solidFill>
            <a:srgbClr val="00B05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FAD5E4D1-4ED1-3B6F-F639-C7A675E1DF80}"/>
              </a:ext>
            </a:extLst>
          </p:cNvPr>
          <p:cNvSpPr txBox="1"/>
          <p:nvPr/>
        </p:nvSpPr>
        <p:spPr>
          <a:xfrm>
            <a:off x="525234" y="1300617"/>
            <a:ext cx="11012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Example on the parallel network topology:</a:t>
            </a:r>
          </a:p>
        </p:txBody>
      </p:sp>
      <p:sp>
        <p:nvSpPr>
          <p:cNvPr id="3" name="标题 1">
            <a:extLst>
              <a:ext uri="{FF2B5EF4-FFF2-40B4-BE49-F238E27FC236}">
                <a16:creationId xmlns:a16="http://schemas.microsoft.com/office/drawing/2014/main" id="{93045EF1-EDC8-1F7C-A6AD-6198612C0E6D}"/>
              </a:ext>
            </a:extLst>
          </p:cNvPr>
          <p:cNvSpPr txBox="1">
            <a:spLocks/>
          </p:cNvSpPr>
          <p:nvPr/>
        </p:nvSpPr>
        <p:spPr>
          <a:xfrm>
            <a:off x="430236" y="173933"/>
            <a:ext cx="9585961" cy="893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altLang="zh-CN" sz="3600" b="1" dirty="0"/>
              <a:t>NegotiaToR Matching on flat topologies</a:t>
            </a:r>
            <a:endParaRPr lang="zh-CN" altLang="en-US" sz="3600" b="1" dirty="0"/>
          </a:p>
        </p:txBody>
      </p:sp>
      <p:sp>
        <p:nvSpPr>
          <p:cNvPr id="16" name="五边形 75">
            <a:extLst>
              <a:ext uri="{FF2B5EF4-FFF2-40B4-BE49-F238E27FC236}">
                <a16:creationId xmlns:a16="http://schemas.microsoft.com/office/drawing/2014/main" id="{6DFB35A5-5FD7-DCC0-5E68-538F7D7F0081}"/>
              </a:ext>
            </a:extLst>
          </p:cNvPr>
          <p:cNvSpPr/>
          <p:nvPr/>
        </p:nvSpPr>
        <p:spPr>
          <a:xfrm>
            <a:off x="707331" y="2643292"/>
            <a:ext cx="2296169" cy="371519"/>
          </a:xfrm>
          <a:prstGeom prst="homePlate">
            <a:avLst/>
          </a:prstGeom>
          <a:solidFill>
            <a:srgbClr val="FA74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ToR-level REQUEST</a:t>
            </a:r>
            <a:endParaRPr kumimoji="1" lang="zh-CN" altLang="en-US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12E82E9E-D06E-84AE-ECE7-BE26C8BA3FA1}"/>
              </a:ext>
            </a:extLst>
          </p:cNvPr>
          <p:cNvSpPr txBox="1"/>
          <p:nvPr/>
        </p:nvSpPr>
        <p:spPr>
          <a:xfrm>
            <a:off x="868243" y="3033051"/>
            <a:ext cx="4051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Send binary requests to destinations</a:t>
            </a:r>
            <a:endParaRPr kumimoji="1"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五边形 107">
            <a:extLst>
              <a:ext uri="{FF2B5EF4-FFF2-40B4-BE49-F238E27FC236}">
                <a16:creationId xmlns:a16="http://schemas.microsoft.com/office/drawing/2014/main" id="{5074B8CA-081A-C108-BC4B-9F41CD94F1FE}"/>
              </a:ext>
            </a:extLst>
          </p:cNvPr>
          <p:cNvSpPr/>
          <p:nvPr/>
        </p:nvSpPr>
        <p:spPr>
          <a:xfrm>
            <a:off x="700480" y="3741808"/>
            <a:ext cx="2300779" cy="370554"/>
          </a:xfrm>
          <a:prstGeom prst="homePlate">
            <a:avLst/>
          </a:prstGeom>
          <a:solidFill>
            <a:srgbClr val="1791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Port-level GRANT</a:t>
            </a:r>
            <a:endParaRPr kumimoji="1" lang="zh-CN" altLang="en-US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B477EAF9-0A96-77B4-2437-7BA7663A2A04}"/>
              </a:ext>
            </a:extLst>
          </p:cNvPr>
          <p:cNvSpPr txBox="1"/>
          <p:nvPr/>
        </p:nvSpPr>
        <p:spPr>
          <a:xfrm>
            <a:off x="868243" y="4107190"/>
            <a:ext cx="42040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Eliminate many-to-one conflicts at destinations with RRM</a:t>
            </a:r>
            <a:endParaRPr kumimoji="1"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五边形 132">
            <a:extLst>
              <a:ext uri="{FF2B5EF4-FFF2-40B4-BE49-F238E27FC236}">
                <a16:creationId xmlns:a16="http://schemas.microsoft.com/office/drawing/2014/main" id="{0796C3BB-90AC-80A3-D596-F630964DDA0D}"/>
              </a:ext>
            </a:extLst>
          </p:cNvPr>
          <p:cNvSpPr/>
          <p:nvPr/>
        </p:nvSpPr>
        <p:spPr>
          <a:xfrm>
            <a:off x="710122" y="4960857"/>
            <a:ext cx="2300779" cy="370554"/>
          </a:xfrm>
          <a:prstGeom prst="homePlat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Port-level ACCEPT</a:t>
            </a:r>
            <a:endParaRPr kumimoji="1" lang="zh-CN" altLang="en-US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BA206F43-C73D-9B56-CEBF-29ADFC519931}"/>
              </a:ext>
            </a:extLst>
          </p:cNvPr>
          <p:cNvSpPr txBox="1"/>
          <p:nvPr/>
        </p:nvSpPr>
        <p:spPr>
          <a:xfrm>
            <a:off x="868243" y="5343314"/>
            <a:ext cx="4302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Eliminate one-to-many conflicts at sources with RRM</a:t>
            </a:r>
            <a:endParaRPr kumimoji="1"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B7EA044-6162-193C-1082-131957065C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5681" y="3401150"/>
            <a:ext cx="584200" cy="9144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9724CD5-2968-3CE4-3E11-A324B093EE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4638" y="3403523"/>
            <a:ext cx="571500" cy="9144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7281C41-918E-AB58-D604-922759B637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5681" y="5024045"/>
            <a:ext cx="584200" cy="91440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9259317-8423-7B67-E26E-FEDABB2F5F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74638" y="5012400"/>
            <a:ext cx="5715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6721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: 圆角 39">
            <a:extLst>
              <a:ext uri="{FF2B5EF4-FFF2-40B4-BE49-F238E27FC236}">
                <a16:creationId xmlns:a16="http://schemas.microsoft.com/office/drawing/2014/main" id="{3E1D8872-2DDA-A4F3-D316-BA4C7A24A67A}"/>
              </a:ext>
            </a:extLst>
          </p:cNvPr>
          <p:cNvSpPr/>
          <p:nvPr/>
        </p:nvSpPr>
        <p:spPr>
          <a:xfrm>
            <a:off x="5027870" y="2074985"/>
            <a:ext cx="7565912" cy="4466492"/>
          </a:xfrm>
          <a:prstGeom prst="roundRect">
            <a:avLst>
              <a:gd name="adj" fmla="val 544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文本框 101">
            <a:extLst>
              <a:ext uri="{FF2B5EF4-FFF2-40B4-BE49-F238E27FC236}">
                <a16:creationId xmlns:a16="http://schemas.microsoft.com/office/drawing/2014/main" id="{76FBE165-CD0C-9CAB-0479-31D232AD32FD}"/>
              </a:ext>
            </a:extLst>
          </p:cNvPr>
          <p:cNvSpPr txBox="1"/>
          <p:nvPr/>
        </p:nvSpPr>
        <p:spPr>
          <a:xfrm>
            <a:off x="6586817" y="2644321"/>
            <a:ext cx="468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err="1">
                <a:latin typeface="Calibri" panose="020F0502020204030204" pitchFamily="34" charset="0"/>
                <a:cs typeface="Calibri" panose="020F0502020204030204" pitchFamily="34" charset="0"/>
              </a:rPr>
              <a:t>Src</a:t>
            </a:r>
            <a:endParaRPr lang="en-US" altLang="zh-CN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3" name="文本框 102">
            <a:extLst>
              <a:ext uri="{FF2B5EF4-FFF2-40B4-BE49-F238E27FC236}">
                <a16:creationId xmlns:a16="http://schemas.microsoft.com/office/drawing/2014/main" id="{B7630B5D-A3D5-5E2C-F042-784EB74FC14B}"/>
              </a:ext>
            </a:extLst>
          </p:cNvPr>
          <p:cNvSpPr txBox="1"/>
          <p:nvPr/>
        </p:nvSpPr>
        <p:spPr>
          <a:xfrm>
            <a:off x="9774638" y="2647351"/>
            <a:ext cx="499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Dst</a:t>
            </a:r>
          </a:p>
        </p:txBody>
      </p:sp>
      <p:sp>
        <p:nvSpPr>
          <p:cNvPr id="104" name="矩形 103">
            <a:extLst>
              <a:ext uri="{FF2B5EF4-FFF2-40B4-BE49-F238E27FC236}">
                <a16:creationId xmlns:a16="http://schemas.microsoft.com/office/drawing/2014/main" id="{120F2986-AD2C-A123-4DE0-555C26E690E5}"/>
              </a:ext>
            </a:extLst>
          </p:cNvPr>
          <p:cNvSpPr/>
          <p:nvPr/>
        </p:nvSpPr>
        <p:spPr>
          <a:xfrm>
            <a:off x="5027870" y="2695883"/>
            <a:ext cx="1247147" cy="4167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Traffic</a:t>
            </a:r>
          </a:p>
          <a:p>
            <a:pPr algn="ctr"/>
            <a:r>
              <a:rPr kumimoji="1" lang="en-US" altLang="zh-CN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demands</a:t>
            </a:r>
            <a:endParaRPr kumimoji="1" lang="zh-CN" alt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0" name="文本框 109">
            <a:extLst>
              <a:ext uri="{FF2B5EF4-FFF2-40B4-BE49-F238E27FC236}">
                <a16:creationId xmlns:a16="http://schemas.microsoft.com/office/drawing/2014/main" id="{B56CD594-31BA-82B1-7565-E46029D830E3}"/>
              </a:ext>
            </a:extLst>
          </p:cNvPr>
          <p:cNvSpPr txBox="1"/>
          <p:nvPr/>
        </p:nvSpPr>
        <p:spPr>
          <a:xfrm>
            <a:off x="4949133" y="3599445"/>
            <a:ext cx="1394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to ToR 2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1" name="文本框 110">
            <a:extLst>
              <a:ext uri="{FF2B5EF4-FFF2-40B4-BE49-F238E27FC236}">
                <a16:creationId xmlns:a16="http://schemas.microsoft.com/office/drawing/2014/main" id="{87F32CB8-EB54-BD0C-99EE-266FCC0D28EE}"/>
              </a:ext>
            </a:extLst>
          </p:cNvPr>
          <p:cNvSpPr txBox="1"/>
          <p:nvPr/>
        </p:nvSpPr>
        <p:spPr>
          <a:xfrm>
            <a:off x="4949133" y="5195225"/>
            <a:ext cx="1394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to ToR 2, 4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1BA24722-B864-921C-1B61-861630A6D035}"/>
              </a:ext>
            </a:extLst>
          </p:cNvPr>
          <p:cNvSpPr txBox="1"/>
          <p:nvPr/>
        </p:nvSpPr>
        <p:spPr>
          <a:xfrm>
            <a:off x="7061481" y="5150941"/>
            <a:ext cx="123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i="1" u="sng" dirty="0">
                <a:solidFill>
                  <a:srgbClr val="1791E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ToR 2, 4</a:t>
            </a:r>
            <a:endParaRPr kumimoji="1" lang="zh-CN" altLang="en-US" i="1" u="sng" dirty="0">
              <a:solidFill>
                <a:srgbClr val="1791E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AEF559C-4177-0D09-8464-1D1C036C6A09}"/>
              </a:ext>
            </a:extLst>
          </p:cNvPr>
          <p:cNvSpPr txBox="1"/>
          <p:nvPr/>
        </p:nvSpPr>
        <p:spPr>
          <a:xfrm>
            <a:off x="7068694" y="3785058"/>
            <a:ext cx="1129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i="1" dirty="0">
                <a:solidFill>
                  <a:srgbClr val="1791E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ToR 2</a:t>
            </a:r>
            <a:endParaRPr kumimoji="1" lang="zh-CN" altLang="en-US" i="1" dirty="0">
              <a:solidFill>
                <a:srgbClr val="1791E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CE29883-7E74-1688-3F70-7BAD29A982E6}"/>
              </a:ext>
            </a:extLst>
          </p:cNvPr>
          <p:cNvSpPr txBox="1"/>
          <p:nvPr/>
        </p:nvSpPr>
        <p:spPr>
          <a:xfrm>
            <a:off x="7052780" y="5638649"/>
            <a:ext cx="1267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i="1" u="sng" dirty="0">
                <a:solidFill>
                  <a:srgbClr val="1791E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ToR 2, 4</a:t>
            </a:r>
            <a:endParaRPr kumimoji="1" lang="zh-CN" altLang="en-US" i="1" u="sng" dirty="0">
              <a:solidFill>
                <a:srgbClr val="1791E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9E85B75-7CF0-611D-1451-B97F35A1F60F}"/>
              </a:ext>
            </a:extLst>
          </p:cNvPr>
          <p:cNvSpPr txBox="1"/>
          <p:nvPr/>
        </p:nvSpPr>
        <p:spPr>
          <a:xfrm>
            <a:off x="7068023" y="3306629"/>
            <a:ext cx="1129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i="1" dirty="0">
                <a:solidFill>
                  <a:srgbClr val="1791E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ToR 2</a:t>
            </a:r>
            <a:endParaRPr kumimoji="1" lang="zh-CN" altLang="en-US" i="1" dirty="0">
              <a:solidFill>
                <a:srgbClr val="1791E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4F63ACF-A583-CE38-5AC3-74238ADC8407}"/>
              </a:ext>
            </a:extLst>
          </p:cNvPr>
          <p:cNvSpPr txBox="1"/>
          <p:nvPr/>
        </p:nvSpPr>
        <p:spPr>
          <a:xfrm>
            <a:off x="7068023" y="4930916"/>
            <a:ext cx="1129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i="1" dirty="0">
                <a:solidFill>
                  <a:srgbClr val="1791E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ToR 4</a:t>
            </a:r>
            <a:endParaRPr kumimoji="1" lang="zh-CN" altLang="en-US" i="1" dirty="0">
              <a:solidFill>
                <a:srgbClr val="1791E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3CBFBA49-0C99-4BA8-E706-D7E94A998CB5}"/>
              </a:ext>
            </a:extLst>
          </p:cNvPr>
          <p:cNvSpPr txBox="1"/>
          <p:nvPr/>
        </p:nvSpPr>
        <p:spPr>
          <a:xfrm>
            <a:off x="7061481" y="5397158"/>
            <a:ext cx="947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i="1" dirty="0">
                <a:solidFill>
                  <a:srgbClr val="1791E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ToR 4</a:t>
            </a:r>
            <a:endParaRPr kumimoji="1" lang="zh-CN" altLang="en-US" i="1" dirty="0">
              <a:solidFill>
                <a:srgbClr val="1791E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F5D2526D-31F2-9298-3AAA-1719690F5C69}"/>
              </a:ext>
            </a:extLst>
          </p:cNvPr>
          <p:cNvSpPr txBox="1"/>
          <p:nvPr/>
        </p:nvSpPr>
        <p:spPr>
          <a:xfrm>
            <a:off x="8382026" y="2629839"/>
            <a:ext cx="1247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per-port ACCEPT ring</a:t>
            </a:r>
          </a:p>
        </p:txBody>
      </p:sp>
      <p:sp>
        <p:nvSpPr>
          <p:cNvPr id="45" name="任意形状 44">
            <a:extLst>
              <a:ext uri="{FF2B5EF4-FFF2-40B4-BE49-F238E27FC236}">
                <a16:creationId xmlns:a16="http://schemas.microsoft.com/office/drawing/2014/main" id="{F99D6766-9B01-951D-E5D2-6951AEB5DA5C}"/>
              </a:ext>
            </a:extLst>
          </p:cNvPr>
          <p:cNvSpPr/>
          <p:nvPr/>
        </p:nvSpPr>
        <p:spPr>
          <a:xfrm>
            <a:off x="8489954" y="3165822"/>
            <a:ext cx="127000" cy="190500"/>
          </a:xfrm>
          <a:custGeom>
            <a:avLst/>
            <a:gdLst>
              <a:gd name="connsiteX0" fmla="*/ 0 w 127000"/>
              <a:gd name="connsiteY0" fmla="*/ 190500 h 190500"/>
              <a:gd name="connsiteX1" fmla="*/ 38100 w 127000"/>
              <a:gd name="connsiteY1" fmla="*/ 76200 h 190500"/>
              <a:gd name="connsiteX2" fmla="*/ 127000 w 127000"/>
              <a:gd name="connsiteY2" fmla="*/ 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7000" h="190500">
                <a:moveTo>
                  <a:pt x="0" y="190500"/>
                </a:moveTo>
                <a:cubicBezTo>
                  <a:pt x="8466" y="149225"/>
                  <a:pt x="16933" y="107950"/>
                  <a:pt x="38100" y="76200"/>
                </a:cubicBezTo>
                <a:cubicBezTo>
                  <a:pt x="59267" y="44450"/>
                  <a:pt x="93133" y="22225"/>
                  <a:pt x="127000" y="0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BE619615-23DE-80BE-6F5D-977AECB97CC5}"/>
              </a:ext>
            </a:extLst>
          </p:cNvPr>
          <p:cNvGrpSpPr>
            <a:grpSpLocks noChangeAspect="1"/>
          </p:cNvGrpSpPr>
          <p:nvPr/>
        </p:nvGrpSpPr>
        <p:grpSpPr>
          <a:xfrm rot="18935380">
            <a:off x="8370231" y="3405687"/>
            <a:ext cx="203326" cy="202548"/>
            <a:chOff x="10299790" y="2229876"/>
            <a:chExt cx="556901" cy="554748"/>
          </a:xfrm>
        </p:grpSpPr>
        <p:sp>
          <p:nvSpPr>
            <p:cNvPr id="48" name="同心圆 47">
              <a:extLst>
                <a:ext uri="{FF2B5EF4-FFF2-40B4-BE49-F238E27FC236}">
                  <a16:creationId xmlns:a16="http://schemas.microsoft.com/office/drawing/2014/main" id="{9B11C7B7-C0C2-BBF9-0C43-F8B1F33C61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327521" y="2241708"/>
              <a:ext cx="529170" cy="529158"/>
            </a:xfrm>
            <a:prstGeom prst="donut">
              <a:avLst>
                <a:gd name="adj" fmla="val 29791"/>
              </a:avLst>
            </a:prstGeom>
            <a:solidFill>
              <a:srgbClr val="00B05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" name="空心弧 48">
              <a:extLst>
                <a:ext uri="{FF2B5EF4-FFF2-40B4-BE49-F238E27FC236}">
                  <a16:creationId xmlns:a16="http://schemas.microsoft.com/office/drawing/2014/main" id="{F2CA588D-A6E7-4073-BCE6-FEE0D221BB13}"/>
                </a:ext>
              </a:extLst>
            </p:cNvPr>
            <p:cNvSpPr>
              <a:spLocks noChangeAspect="1"/>
            </p:cNvSpPr>
            <p:nvPr/>
          </p:nvSpPr>
          <p:spPr>
            <a:xfrm rot="557940">
              <a:off x="10299790" y="2229876"/>
              <a:ext cx="554754" cy="554748"/>
            </a:xfrm>
            <a:prstGeom prst="blockArc">
              <a:avLst>
                <a:gd name="adj1" fmla="val 19864171"/>
                <a:gd name="adj2" fmla="val 1070818"/>
                <a:gd name="adj3" fmla="val 27886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4C9F7C2C-B8E2-086C-E89C-97C0BF9531DD}"/>
              </a:ext>
            </a:extLst>
          </p:cNvPr>
          <p:cNvGrpSpPr>
            <a:grpSpLocks noChangeAspect="1"/>
          </p:cNvGrpSpPr>
          <p:nvPr/>
        </p:nvGrpSpPr>
        <p:grpSpPr>
          <a:xfrm rot="18935380">
            <a:off x="8370704" y="4990623"/>
            <a:ext cx="202381" cy="201600"/>
            <a:chOff x="10299806" y="2229888"/>
            <a:chExt cx="556902" cy="554755"/>
          </a:xfrm>
        </p:grpSpPr>
        <p:sp>
          <p:nvSpPr>
            <p:cNvPr id="53" name="同心圆 52">
              <a:extLst>
                <a:ext uri="{FF2B5EF4-FFF2-40B4-BE49-F238E27FC236}">
                  <a16:creationId xmlns:a16="http://schemas.microsoft.com/office/drawing/2014/main" id="{0B13C8B2-D10E-6487-ED73-1DD8DAD01E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327537" y="2241793"/>
              <a:ext cx="529171" cy="529171"/>
            </a:xfrm>
            <a:prstGeom prst="donut">
              <a:avLst>
                <a:gd name="adj" fmla="val 29791"/>
              </a:avLst>
            </a:prstGeom>
            <a:solidFill>
              <a:srgbClr val="00B05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" name="空心弧 53">
              <a:extLst>
                <a:ext uri="{FF2B5EF4-FFF2-40B4-BE49-F238E27FC236}">
                  <a16:creationId xmlns:a16="http://schemas.microsoft.com/office/drawing/2014/main" id="{43DC731E-67AA-915D-DBE3-2AE0859C3388}"/>
                </a:ext>
              </a:extLst>
            </p:cNvPr>
            <p:cNvSpPr>
              <a:spLocks noChangeAspect="1"/>
            </p:cNvSpPr>
            <p:nvPr/>
          </p:nvSpPr>
          <p:spPr>
            <a:xfrm rot="4173954">
              <a:off x="10299805" y="2229889"/>
              <a:ext cx="554755" cy="554754"/>
            </a:xfrm>
            <a:prstGeom prst="blockArc">
              <a:avLst>
                <a:gd name="adj1" fmla="val 19864171"/>
                <a:gd name="adj2" fmla="val 1070818"/>
                <a:gd name="adj3" fmla="val 27886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3845D7C5-5620-8C52-9954-D47E2BC079EF}"/>
              </a:ext>
            </a:extLst>
          </p:cNvPr>
          <p:cNvGrpSpPr>
            <a:grpSpLocks noChangeAspect="1"/>
          </p:cNvGrpSpPr>
          <p:nvPr/>
        </p:nvGrpSpPr>
        <p:grpSpPr>
          <a:xfrm rot="18935380">
            <a:off x="8370231" y="3895206"/>
            <a:ext cx="203326" cy="202548"/>
            <a:chOff x="10299790" y="2229876"/>
            <a:chExt cx="556901" cy="554748"/>
          </a:xfrm>
        </p:grpSpPr>
        <p:sp>
          <p:nvSpPr>
            <p:cNvPr id="56" name="同心圆 55">
              <a:extLst>
                <a:ext uri="{FF2B5EF4-FFF2-40B4-BE49-F238E27FC236}">
                  <a16:creationId xmlns:a16="http://schemas.microsoft.com/office/drawing/2014/main" id="{B046213D-85B9-F670-8AA4-FE33D58F28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327521" y="2241708"/>
              <a:ext cx="529170" cy="529158"/>
            </a:xfrm>
            <a:prstGeom prst="donut">
              <a:avLst>
                <a:gd name="adj" fmla="val 29791"/>
              </a:avLst>
            </a:prstGeom>
            <a:solidFill>
              <a:srgbClr val="00B05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空心弧 56">
              <a:extLst>
                <a:ext uri="{FF2B5EF4-FFF2-40B4-BE49-F238E27FC236}">
                  <a16:creationId xmlns:a16="http://schemas.microsoft.com/office/drawing/2014/main" id="{4B182ED4-F4ED-6A36-0CBA-6838C10D660E}"/>
                </a:ext>
              </a:extLst>
            </p:cNvPr>
            <p:cNvSpPr>
              <a:spLocks noChangeAspect="1"/>
            </p:cNvSpPr>
            <p:nvPr/>
          </p:nvSpPr>
          <p:spPr>
            <a:xfrm rot="557940">
              <a:off x="10299790" y="2229876"/>
              <a:ext cx="554754" cy="554748"/>
            </a:xfrm>
            <a:prstGeom prst="blockArc">
              <a:avLst>
                <a:gd name="adj1" fmla="val 19864171"/>
                <a:gd name="adj2" fmla="val 1070818"/>
                <a:gd name="adj3" fmla="val 27886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4B05022F-093F-EF12-307F-E82E1F38E7D3}"/>
              </a:ext>
            </a:extLst>
          </p:cNvPr>
          <p:cNvGrpSpPr>
            <a:grpSpLocks noChangeAspect="1"/>
          </p:cNvGrpSpPr>
          <p:nvPr/>
        </p:nvGrpSpPr>
        <p:grpSpPr>
          <a:xfrm rot="18935380">
            <a:off x="8370704" y="5249376"/>
            <a:ext cx="202381" cy="201600"/>
            <a:chOff x="10299806" y="2229888"/>
            <a:chExt cx="556902" cy="554755"/>
          </a:xfrm>
        </p:grpSpPr>
        <p:sp>
          <p:nvSpPr>
            <p:cNvPr id="59" name="同心圆 58">
              <a:extLst>
                <a:ext uri="{FF2B5EF4-FFF2-40B4-BE49-F238E27FC236}">
                  <a16:creationId xmlns:a16="http://schemas.microsoft.com/office/drawing/2014/main" id="{78361433-05CE-04F8-FDFB-703F08D8DA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327537" y="2241793"/>
              <a:ext cx="529171" cy="529171"/>
            </a:xfrm>
            <a:prstGeom prst="donut">
              <a:avLst>
                <a:gd name="adj" fmla="val 29791"/>
              </a:avLst>
            </a:prstGeom>
            <a:solidFill>
              <a:srgbClr val="00B05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0" name="空心弧 59">
              <a:extLst>
                <a:ext uri="{FF2B5EF4-FFF2-40B4-BE49-F238E27FC236}">
                  <a16:creationId xmlns:a16="http://schemas.microsoft.com/office/drawing/2014/main" id="{468C93A3-7D2B-55F6-A34A-EA01E7569E25}"/>
                </a:ext>
              </a:extLst>
            </p:cNvPr>
            <p:cNvSpPr>
              <a:spLocks noChangeAspect="1"/>
            </p:cNvSpPr>
            <p:nvPr/>
          </p:nvSpPr>
          <p:spPr>
            <a:xfrm rot="4173954">
              <a:off x="10299805" y="2229889"/>
              <a:ext cx="554755" cy="554754"/>
            </a:xfrm>
            <a:prstGeom prst="blockArc">
              <a:avLst>
                <a:gd name="adj1" fmla="val 19864171"/>
                <a:gd name="adj2" fmla="val 1070818"/>
                <a:gd name="adj3" fmla="val 27886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81F70C2C-3F0F-C62D-33C5-CC6A8040ECEC}"/>
              </a:ext>
            </a:extLst>
          </p:cNvPr>
          <p:cNvGrpSpPr>
            <a:grpSpLocks noChangeAspect="1"/>
          </p:cNvGrpSpPr>
          <p:nvPr/>
        </p:nvGrpSpPr>
        <p:grpSpPr>
          <a:xfrm rot="18935380">
            <a:off x="8370704" y="5508129"/>
            <a:ext cx="202381" cy="201600"/>
            <a:chOff x="10299806" y="2229888"/>
            <a:chExt cx="556902" cy="554755"/>
          </a:xfrm>
        </p:grpSpPr>
        <p:sp>
          <p:nvSpPr>
            <p:cNvPr id="62" name="同心圆 61">
              <a:extLst>
                <a:ext uri="{FF2B5EF4-FFF2-40B4-BE49-F238E27FC236}">
                  <a16:creationId xmlns:a16="http://schemas.microsoft.com/office/drawing/2014/main" id="{65B8E0EB-5FF5-8D5B-4F5A-FD45DA3683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327537" y="2241793"/>
              <a:ext cx="529171" cy="529171"/>
            </a:xfrm>
            <a:prstGeom prst="donut">
              <a:avLst>
                <a:gd name="adj" fmla="val 29791"/>
              </a:avLst>
            </a:prstGeom>
            <a:solidFill>
              <a:srgbClr val="00B05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空心弧 62">
              <a:extLst>
                <a:ext uri="{FF2B5EF4-FFF2-40B4-BE49-F238E27FC236}">
                  <a16:creationId xmlns:a16="http://schemas.microsoft.com/office/drawing/2014/main" id="{E2A95586-14AB-F16C-92FD-C112E9535E55}"/>
                </a:ext>
              </a:extLst>
            </p:cNvPr>
            <p:cNvSpPr>
              <a:spLocks noChangeAspect="1"/>
            </p:cNvSpPr>
            <p:nvPr/>
          </p:nvSpPr>
          <p:spPr>
            <a:xfrm rot="4173954">
              <a:off x="10299805" y="2229889"/>
              <a:ext cx="554755" cy="554754"/>
            </a:xfrm>
            <a:prstGeom prst="blockArc">
              <a:avLst>
                <a:gd name="adj1" fmla="val 19864171"/>
                <a:gd name="adj2" fmla="val 1070818"/>
                <a:gd name="adj3" fmla="val 27886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4" name="组合 63">
            <a:extLst>
              <a:ext uri="{FF2B5EF4-FFF2-40B4-BE49-F238E27FC236}">
                <a16:creationId xmlns:a16="http://schemas.microsoft.com/office/drawing/2014/main" id="{79ACC558-3CFF-4D86-DABB-707B1ABE2B8A}"/>
              </a:ext>
            </a:extLst>
          </p:cNvPr>
          <p:cNvGrpSpPr>
            <a:grpSpLocks noChangeAspect="1"/>
          </p:cNvGrpSpPr>
          <p:nvPr/>
        </p:nvGrpSpPr>
        <p:grpSpPr>
          <a:xfrm rot="18935380">
            <a:off x="8370231" y="5766881"/>
            <a:ext cx="203326" cy="202548"/>
            <a:chOff x="10299790" y="2229876"/>
            <a:chExt cx="556901" cy="554748"/>
          </a:xfrm>
        </p:grpSpPr>
        <p:sp>
          <p:nvSpPr>
            <p:cNvPr id="65" name="同心圆 64">
              <a:extLst>
                <a:ext uri="{FF2B5EF4-FFF2-40B4-BE49-F238E27FC236}">
                  <a16:creationId xmlns:a16="http://schemas.microsoft.com/office/drawing/2014/main" id="{E579B10E-7737-9E13-75F6-A2E754D47A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327521" y="2241708"/>
              <a:ext cx="529170" cy="529158"/>
            </a:xfrm>
            <a:prstGeom prst="donut">
              <a:avLst>
                <a:gd name="adj" fmla="val 29791"/>
              </a:avLst>
            </a:prstGeom>
            <a:solidFill>
              <a:srgbClr val="00B05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6" name="空心弧 65">
              <a:extLst>
                <a:ext uri="{FF2B5EF4-FFF2-40B4-BE49-F238E27FC236}">
                  <a16:creationId xmlns:a16="http://schemas.microsoft.com/office/drawing/2014/main" id="{E68DAB74-24D6-AE8B-4E7F-8774710D36E7}"/>
                </a:ext>
              </a:extLst>
            </p:cNvPr>
            <p:cNvSpPr>
              <a:spLocks noChangeAspect="1"/>
            </p:cNvSpPr>
            <p:nvPr/>
          </p:nvSpPr>
          <p:spPr>
            <a:xfrm rot="557940">
              <a:off x="10299790" y="2229876"/>
              <a:ext cx="554754" cy="554748"/>
            </a:xfrm>
            <a:prstGeom prst="blockArc">
              <a:avLst>
                <a:gd name="adj1" fmla="val 19864171"/>
                <a:gd name="adj2" fmla="val 1070818"/>
                <a:gd name="adj3" fmla="val 27886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8" name="文本框 67">
            <a:extLst>
              <a:ext uri="{FF2B5EF4-FFF2-40B4-BE49-F238E27FC236}">
                <a16:creationId xmlns:a16="http://schemas.microsoft.com/office/drawing/2014/main" id="{A00A2E6A-8E6A-5F78-FBF7-8E3B848F7B8D}"/>
              </a:ext>
            </a:extLst>
          </p:cNvPr>
          <p:cNvSpPr txBox="1"/>
          <p:nvPr/>
        </p:nvSpPr>
        <p:spPr>
          <a:xfrm>
            <a:off x="7694245" y="3323235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✓</a:t>
            </a: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0DA5C796-B3F9-670B-2A2C-ED484AD2C496}"/>
              </a:ext>
            </a:extLst>
          </p:cNvPr>
          <p:cNvSpPr txBox="1"/>
          <p:nvPr/>
        </p:nvSpPr>
        <p:spPr>
          <a:xfrm>
            <a:off x="7694245" y="3801664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✓</a:t>
            </a:r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EB32D3B9-9C18-FF4E-9099-BC7F6FA429C4}"/>
              </a:ext>
            </a:extLst>
          </p:cNvPr>
          <p:cNvSpPr txBox="1"/>
          <p:nvPr/>
        </p:nvSpPr>
        <p:spPr>
          <a:xfrm>
            <a:off x="7694245" y="4918209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✓</a:t>
            </a:r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E7EFFF3E-6C0D-3F7F-AB2E-D82A12AB5F69}"/>
              </a:ext>
            </a:extLst>
          </p:cNvPr>
          <p:cNvSpPr txBox="1"/>
          <p:nvPr/>
        </p:nvSpPr>
        <p:spPr>
          <a:xfrm>
            <a:off x="7922320" y="5143507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✓</a:t>
            </a: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D688A640-849D-B58B-FD43-5CF7ABE4BC3A}"/>
              </a:ext>
            </a:extLst>
          </p:cNvPr>
          <p:cNvSpPr txBox="1"/>
          <p:nvPr/>
        </p:nvSpPr>
        <p:spPr>
          <a:xfrm>
            <a:off x="7694245" y="5386435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✓</a:t>
            </a:r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9CE30903-4AA2-C1A7-FF92-0236EC9D0DA5}"/>
              </a:ext>
            </a:extLst>
          </p:cNvPr>
          <p:cNvSpPr txBox="1"/>
          <p:nvPr/>
        </p:nvSpPr>
        <p:spPr>
          <a:xfrm>
            <a:off x="7694245" y="5624724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✓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79659B8-D337-CACE-78A3-105C6942800C}"/>
              </a:ext>
            </a:extLst>
          </p:cNvPr>
          <p:cNvSpPr txBox="1"/>
          <p:nvPr/>
        </p:nvSpPr>
        <p:spPr>
          <a:xfrm>
            <a:off x="525234" y="1300617"/>
            <a:ext cx="11012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Example on the parallel network topology:</a:t>
            </a:r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8CFE86B9-484E-E8B5-83E6-E6B2C94876B6}"/>
              </a:ext>
            </a:extLst>
          </p:cNvPr>
          <p:cNvSpPr txBox="1">
            <a:spLocks/>
          </p:cNvSpPr>
          <p:nvPr/>
        </p:nvSpPr>
        <p:spPr>
          <a:xfrm>
            <a:off x="430236" y="173933"/>
            <a:ext cx="9585961" cy="893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altLang="zh-CN" sz="3600" b="1" dirty="0"/>
              <a:t>NegotiaToR Matching on flat topologies</a:t>
            </a:r>
            <a:endParaRPr lang="zh-CN" altLang="en-US" sz="3600" b="1" dirty="0"/>
          </a:p>
        </p:txBody>
      </p:sp>
      <p:sp>
        <p:nvSpPr>
          <p:cNvPr id="34" name="五边形 75">
            <a:extLst>
              <a:ext uri="{FF2B5EF4-FFF2-40B4-BE49-F238E27FC236}">
                <a16:creationId xmlns:a16="http://schemas.microsoft.com/office/drawing/2014/main" id="{F793AD8B-023B-C001-4C50-FF7DBFA06505}"/>
              </a:ext>
            </a:extLst>
          </p:cNvPr>
          <p:cNvSpPr/>
          <p:nvPr/>
        </p:nvSpPr>
        <p:spPr>
          <a:xfrm>
            <a:off x="707331" y="2643292"/>
            <a:ext cx="2296169" cy="371519"/>
          </a:xfrm>
          <a:prstGeom prst="homePlate">
            <a:avLst/>
          </a:prstGeom>
          <a:solidFill>
            <a:srgbClr val="FA74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ToR-level REQUEST</a:t>
            </a:r>
            <a:endParaRPr kumimoji="1" lang="zh-CN" altLang="en-US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EFDF30D8-A70E-8E04-A857-22806BEA3F4F}"/>
              </a:ext>
            </a:extLst>
          </p:cNvPr>
          <p:cNvSpPr txBox="1"/>
          <p:nvPr/>
        </p:nvSpPr>
        <p:spPr>
          <a:xfrm>
            <a:off x="868243" y="3033051"/>
            <a:ext cx="4051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Send binary requests to destinations</a:t>
            </a:r>
            <a:endParaRPr kumimoji="1"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五边形 107">
            <a:extLst>
              <a:ext uri="{FF2B5EF4-FFF2-40B4-BE49-F238E27FC236}">
                <a16:creationId xmlns:a16="http://schemas.microsoft.com/office/drawing/2014/main" id="{BA5082DD-F11F-0E4C-8FB3-F8E7F44549E0}"/>
              </a:ext>
            </a:extLst>
          </p:cNvPr>
          <p:cNvSpPr/>
          <p:nvPr/>
        </p:nvSpPr>
        <p:spPr>
          <a:xfrm>
            <a:off x="700480" y="3741808"/>
            <a:ext cx="2300779" cy="370554"/>
          </a:xfrm>
          <a:prstGeom prst="homePlate">
            <a:avLst/>
          </a:prstGeom>
          <a:solidFill>
            <a:srgbClr val="1791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Port-level GRANT</a:t>
            </a:r>
            <a:endParaRPr kumimoji="1" lang="zh-CN" altLang="en-US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EDB5FC7E-6875-E854-83A3-C4C0F8AD2E08}"/>
              </a:ext>
            </a:extLst>
          </p:cNvPr>
          <p:cNvSpPr txBox="1"/>
          <p:nvPr/>
        </p:nvSpPr>
        <p:spPr>
          <a:xfrm>
            <a:off x="868243" y="4107190"/>
            <a:ext cx="42040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Eliminate many-to-one conflicts at destinations with RRM</a:t>
            </a:r>
            <a:endParaRPr kumimoji="1"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五边形 132">
            <a:extLst>
              <a:ext uri="{FF2B5EF4-FFF2-40B4-BE49-F238E27FC236}">
                <a16:creationId xmlns:a16="http://schemas.microsoft.com/office/drawing/2014/main" id="{88463333-8E74-E563-692A-AB830973762D}"/>
              </a:ext>
            </a:extLst>
          </p:cNvPr>
          <p:cNvSpPr/>
          <p:nvPr/>
        </p:nvSpPr>
        <p:spPr>
          <a:xfrm>
            <a:off x="710122" y="4960857"/>
            <a:ext cx="2300779" cy="370554"/>
          </a:xfrm>
          <a:prstGeom prst="homePlat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Port-level ACCEPT</a:t>
            </a:r>
            <a:endParaRPr kumimoji="1" lang="zh-CN" altLang="en-US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17C716E5-3730-5B20-D237-F1AB6AC6A885}"/>
              </a:ext>
            </a:extLst>
          </p:cNvPr>
          <p:cNvSpPr txBox="1"/>
          <p:nvPr/>
        </p:nvSpPr>
        <p:spPr>
          <a:xfrm>
            <a:off x="868243" y="5343314"/>
            <a:ext cx="4302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Eliminate one-to-many conflicts at sources with RRM</a:t>
            </a:r>
            <a:endParaRPr kumimoji="1"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72B0FC0-3E78-1947-2B3D-22C4D9F4F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5681" y="3401150"/>
            <a:ext cx="584200" cy="9144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1B8E7D2-538F-3EF6-4881-34515D2BC6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4638" y="3403523"/>
            <a:ext cx="571500" cy="9144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8F637A7-6B39-C5AA-2009-C47A92E48C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5681" y="5024045"/>
            <a:ext cx="584200" cy="9144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462A5DE-4D8D-63DF-6878-6008D89902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74638" y="5012400"/>
            <a:ext cx="5715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240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75C10C-3CDE-6EBC-1992-2E402769D35A}"/>
              </a:ext>
            </a:extLst>
          </p:cNvPr>
          <p:cNvSpPr txBox="1">
            <a:spLocks/>
          </p:cNvSpPr>
          <p:nvPr/>
        </p:nvSpPr>
        <p:spPr>
          <a:xfrm>
            <a:off x="430236" y="173933"/>
            <a:ext cx="9585961" cy="893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altLang="zh-CN" sz="3600" b="1" dirty="0"/>
              <a:t>Background: Optical switching in DCN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CE1BCE0-7CB8-21C5-C716-3C72034A0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692" y="857286"/>
            <a:ext cx="11281756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b="1" i="0" dirty="0"/>
              <a:t>Electrical packet switching: </a:t>
            </a:r>
            <a:r>
              <a:rPr lang="en-US" altLang="zh-CN" i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Capacity limitation in the post Moore’s Law era</a:t>
            </a:r>
          </a:p>
          <a:p>
            <a:pPr>
              <a:lnSpc>
                <a:spcPct val="150000"/>
              </a:lnSpc>
            </a:pPr>
            <a:r>
              <a:rPr lang="en-US" altLang="zh-CN" b="1" i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Optical switching: </a:t>
            </a:r>
            <a:r>
              <a:rPr lang="en-US" altLang="zh-CN" i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 capacity &amp; Low cost</a:t>
            </a:r>
          </a:p>
          <a:p>
            <a:pPr lvl="1">
              <a:lnSpc>
                <a:spcPct val="150000"/>
              </a:lnSpc>
            </a:pPr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Recent advance of </a:t>
            </a:r>
            <a:r>
              <a:rPr lang="en-US" altLang="zh-CN" dirty="0">
                <a:ea typeface="Calibri" panose="020F0502020204030204" pitchFamily="34" charset="0"/>
              </a:rPr>
              <a:t>AWGR-based switching hardware</a:t>
            </a: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400" b="1" dirty="0">
                <a:ea typeface="Calibri" panose="020F0502020204030204" pitchFamily="34" charset="0"/>
              </a:rPr>
              <a:t>Low end-to-end reconfiguration delay: </a:t>
            </a:r>
            <a:r>
              <a:rPr lang="en-US" altLang="zh-CN" sz="2400" dirty="0">
                <a:ea typeface="Calibri" panose="020F0502020204030204" pitchFamily="34" charset="0"/>
              </a:rPr>
              <a:t>Within </a:t>
            </a:r>
            <a:r>
              <a:rPr lang="en-US" altLang="zh-CN" sz="2400" u="sng" dirty="0">
                <a:ea typeface="Calibri" panose="020F0502020204030204" pitchFamily="34" charset="0"/>
              </a:rPr>
              <a:t>10 ns</a:t>
            </a:r>
            <a:r>
              <a:rPr lang="en-US" altLang="zh-CN" sz="2400" u="sng" baseline="30000" dirty="0">
                <a:ea typeface="Calibri" panose="020F0502020204030204" pitchFamily="34" charset="0"/>
              </a:rPr>
              <a:t>[1]</a:t>
            </a: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400" b="1" dirty="0">
                <a:ea typeface="Calibri" panose="020F0502020204030204" pitchFamily="34" charset="0"/>
              </a:rPr>
              <a:t>DCN scalability: </a:t>
            </a:r>
            <a:r>
              <a:rPr lang="en-US" altLang="zh-CN" sz="2400" dirty="0">
                <a:ea typeface="Calibri" panose="020F0502020204030204" pitchFamily="34" charset="0"/>
              </a:rPr>
              <a:t>Using flat topologies above ToRs</a:t>
            </a:r>
          </a:p>
          <a:p>
            <a:pPr lvl="2">
              <a:lnSpc>
                <a:spcPct val="150000"/>
              </a:lnSpc>
            </a:pPr>
            <a:endParaRPr lang="en-US" altLang="zh-CN" dirty="0">
              <a:ea typeface="Calibri" panose="020F050202020403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D6BFB8B-48EF-A4B6-72F1-3CDB32358AC8}"/>
              </a:ext>
            </a:extLst>
          </p:cNvPr>
          <p:cNvSpPr txBox="1"/>
          <p:nvPr/>
        </p:nvSpPr>
        <p:spPr>
          <a:xfrm>
            <a:off x="8578861" y="2970785"/>
            <a:ext cx="3613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Sufficient for fast reaction to dynamic traffic patterns among ToRs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9000011-523C-DFBD-208D-0DAC34E2FEAC}"/>
              </a:ext>
            </a:extLst>
          </p:cNvPr>
          <p:cNvSpPr txBox="1"/>
          <p:nvPr/>
        </p:nvSpPr>
        <p:spPr>
          <a:xfrm>
            <a:off x="9013657" y="2142807"/>
            <a:ext cx="297606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[1] </a:t>
            </a:r>
            <a:r>
              <a:rPr lang="en-US" altLang="zh-CN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Ballani</a:t>
            </a:r>
            <a:r>
              <a:rPr lang="en-US" altLang="zh-CN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al., SIGCOMM ’20</a:t>
            </a:r>
          </a:p>
        </p:txBody>
      </p:sp>
      <p:sp>
        <p:nvSpPr>
          <p:cNvPr id="200" name="文本框 199">
            <a:extLst>
              <a:ext uri="{FF2B5EF4-FFF2-40B4-BE49-F238E27FC236}">
                <a16:creationId xmlns:a16="http://schemas.microsoft.com/office/drawing/2014/main" id="{1AB6E0B4-719A-F0B5-1D35-FC205A4EDE27}"/>
              </a:ext>
            </a:extLst>
          </p:cNvPr>
          <p:cNvSpPr txBox="1"/>
          <p:nvPr/>
        </p:nvSpPr>
        <p:spPr>
          <a:xfrm>
            <a:off x="6468585" y="4933840"/>
            <a:ext cx="5900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altLang="zh-CN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But how to schedule the fast-reconfigurable optical links?</a:t>
            </a:r>
          </a:p>
        </p:txBody>
      </p: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20B050BC-8B0F-F1E9-F143-67651C875C3A}"/>
              </a:ext>
            </a:extLst>
          </p:cNvPr>
          <p:cNvGrpSpPr/>
          <p:nvPr/>
        </p:nvGrpSpPr>
        <p:grpSpPr>
          <a:xfrm>
            <a:off x="751821" y="4328983"/>
            <a:ext cx="6378896" cy="2363997"/>
            <a:chOff x="751821" y="4328983"/>
            <a:chExt cx="6378896" cy="2363997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CEC41145-BFF4-9737-0C12-8280A013E701}"/>
                </a:ext>
              </a:extLst>
            </p:cNvPr>
            <p:cNvSpPr/>
            <p:nvPr/>
          </p:nvSpPr>
          <p:spPr>
            <a:xfrm>
              <a:off x="1025849" y="4328983"/>
              <a:ext cx="6104868" cy="2316985"/>
            </a:xfrm>
            <a:prstGeom prst="roundRect">
              <a:avLst>
                <a:gd name="adj" fmla="val 9398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127" name="文本框 126">
              <a:extLst>
                <a:ext uri="{FF2B5EF4-FFF2-40B4-BE49-F238E27FC236}">
                  <a16:creationId xmlns:a16="http://schemas.microsoft.com/office/drawing/2014/main" id="{5302315C-E0B4-D071-04D0-BBF1AA3DD976}"/>
                </a:ext>
              </a:extLst>
            </p:cNvPr>
            <p:cNvSpPr txBox="1"/>
            <p:nvPr/>
          </p:nvSpPr>
          <p:spPr>
            <a:xfrm>
              <a:off x="4338803" y="4382382"/>
              <a:ext cx="8404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latin typeface="Calibri" panose="020F0502020204030204" pitchFamily="34" charset="0"/>
                  <a:ea typeface="Microsoft YaHei" panose="020B0503020204020204" pitchFamily="34" charset="-122"/>
                  <a:cs typeface="Calibri" panose="020F0502020204030204" pitchFamily="34" charset="0"/>
                </a:rPr>
                <a:t>src ToR</a:t>
              </a:r>
              <a:endParaRPr kumimoji="1" lang="zh-CN" altLang="en-US" dirty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128" name="文本框 127">
              <a:extLst>
                <a:ext uri="{FF2B5EF4-FFF2-40B4-BE49-F238E27FC236}">
                  <a16:creationId xmlns:a16="http://schemas.microsoft.com/office/drawing/2014/main" id="{A7580BBA-8E7B-5CE7-1359-B948315AFD76}"/>
                </a:ext>
              </a:extLst>
            </p:cNvPr>
            <p:cNvSpPr txBox="1"/>
            <p:nvPr/>
          </p:nvSpPr>
          <p:spPr>
            <a:xfrm>
              <a:off x="6004828" y="4390259"/>
              <a:ext cx="8620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latin typeface="Calibri" panose="020F0502020204030204" pitchFamily="34" charset="0"/>
                  <a:ea typeface="Microsoft YaHei" panose="020B0503020204020204" pitchFamily="34" charset="-122"/>
                  <a:cs typeface="Calibri" panose="020F0502020204030204" pitchFamily="34" charset="0"/>
                </a:rPr>
                <a:t>dst ToR</a:t>
              </a:r>
              <a:endParaRPr kumimoji="1" lang="zh-CN" altLang="en-US" dirty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141" name="文本框 140">
              <a:extLst>
                <a:ext uri="{FF2B5EF4-FFF2-40B4-BE49-F238E27FC236}">
                  <a16:creationId xmlns:a16="http://schemas.microsoft.com/office/drawing/2014/main" id="{85BEB15B-9CAF-2C74-4C8E-8FE730E33ACF}"/>
                </a:ext>
              </a:extLst>
            </p:cNvPr>
            <p:cNvSpPr txBox="1"/>
            <p:nvPr/>
          </p:nvSpPr>
          <p:spPr>
            <a:xfrm>
              <a:off x="5214092" y="4390259"/>
              <a:ext cx="7822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latin typeface="Calibri" panose="020F0502020204030204" pitchFamily="34" charset="0"/>
                  <a:ea typeface="Microsoft YaHei" panose="020B0503020204020204" pitchFamily="34" charset="-122"/>
                  <a:cs typeface="Calibri" panose="020F0502020204030204" pitchFamily="34" charset="0"/>
                </a:rPr>
                <a:t>AWGR</a:t>
              </a:r>
              <a:endParaRPr kumimoji="1" lang="zh-CN" altLang="en-US" dirty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110" name="文本框 109">
              <a:extLst>
                <a:ext uri="{FF2B5EF4-FFF2-40B4-BE49-F238E27FC236}">
                  <a16:creationId xmlns:a16="http://schemas.microsoft.com/office/drawing/2014/main" id="{588FB72C-4BE5-5F0D-C38D-37FDBBD09960}"/>
                </a:ext>
              </a:extLst>
            </p:cNvPr>
            <p:cNvSpPr txBox="1"/>
            <p:nvPr/>
          </p:nvSpPr>
          <p:spPr>
            <a:xfrm>
              <a:off x="3798110" y="5831206"/>
              <a:ext cx="3156971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ctr">
                <a:lnSpc>
                  <a:spcPct val="150000"/>
                </a:lnSpc>
              </a:pPr>
              <a:r>
                <a:rPr lang="en-US" altLang="zh-CN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Thin-clos topology</a:t>
              </a:r>
            </a:p>
            <a:p>
              <a:pPr lvl="1" algn="ctr"/>
              <a:r>
                <a:rPr lang="en-US" altLang="zh-CN" i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(Low port-count AWGRs)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EBE0DF43-5C38-14E3-F400-5D12D9CFE696}"/>
                </a:ext>
              </a:extLst>
            </p:cNvPr>
            <p:cNvSpPr txBox="1"/>
            <p:nvPr/>
          </p:nvSpPr>
          <p:spPr>
            <a:xfrm>
              <a:off x="751821" y="5831207"/>
              <a:ext cx="34774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ctr">
                <a:lnSpc>
                  <a:spcPct val="150000"/>
                </a:lnSpc>
              </a:pPr>
              <a:r>
                <a:rPr lang="en-US" altLang="zh-CN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Parallel network topology</a:t>
              </a:r>
            </a:p>
            <a:p>
              <a:pPr lvl="1" algn="ctr"/>
              <a:r>
                <a:rPr lang="en-US" altLang="zh-CN" i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(High port-count AWGRs)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78803C00-DA28-F194-9034-F4FB3811CC2C}"/>
                </a:ext>
              </a:extLst>
            </p:cNvPr>
            <p:cNvSpPr txBox="1"/>
            <p:nvPr/>
          </p:nvSpPr>
          <p:spPr>
            <a:xfrm>
              <a:off x="1306117" y="4603231"/>
              <a:ext cx="7822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latin typeface="Calibri" panose="020F0502020204030204" pitchFamily="34" charset="0"/>
                  <a:ea typeface="Microsoft YaHei" panose="020B0503020204020204" pitchFamily="34" charset="-122"/>
                  <a:cs typeface="Calibri" panose="020F0502020204030204" pitchFamily="34" charset="0"/>
                </a:rPr>
                <a:t>AWGR</a:t>
              </a:r>
              <a:endParaRPr kumimoji="1" lang="zh-CN" altLang="en-US" dirty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A6E3E587-F7AC-B52E-759B-0B9E5A955E2A}"/>
                </a:ext>
              </a:extLst>
            </p:cNvPr>
            <p:cNvSpPr txBox="1"/>
            <p:nvPr/>
          </p:nvSpPr>
          <p:spPr>
            <a:xfrm>
              <a:off x="1427255" y="5499309"/>
              <a:ext cx="5232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latin typeface="Calibri" panose="020F0502020204030204" pitchFamily="34" charset="0"/>
                  <a:ea typeface="Microsoft YaHei" panose="020B0503020204020204" pitchFamily="34" charset="-122"/>
                  <a:cs typeface="Calibri" panose="020F0502020204030204" pitchFamily="34" charset="0"/>
                </a:rPr>
                <a:t>ToR</a:t>
              </a:r>
              <a:endParaRPr kumimoji="1" lang="zh-CN" altLang="en-US" dirty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endParaRPr>
            </a:p>
          </p:txBody>
        </p:sp>
        <p:pic>
          <p:nvPicPr>
            <p:cNvPr id="53" name="图片 52">
              <a:extLst>
                <a:ext uri="{FF2B5EF4-FFF2-40B4-BE49-F238E27FC236}">
                  <a16:creationId xmlns:a16="http://schemas.microsoft.com/office/drawing/2014/main" id="{B76FDA9A-4147-8879-5D18-A2D510B7A8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10172" y="4611901"/>
              <a:ext cx="1574800" cy="1498600"/>
            </a:xfrm>
            <a:prstGeom prst="rect">
              <a:avLst/>
            </a:prstGeom>
          </p:spPr>
        </p:pic>
        <p:pic>
          <p:nvPicPr>
            <p:cNvPr id="56" name="图片 55">
              <a:extLst>
                <a:ext uri="{FF2B5EF4-FFF2-40B4-BE49-F238E27FC236}">
                  <a16:creationId xmlns:a16="http://schemas.microsoft.com/office/drawing/2014/main" id="{744D1C1E-42CD-320D-55D8-15DEA2E88D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35969" y="4633592"/>
              <a:ext cx="2057400" cy="1435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6690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20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id="{B99B1799-9149-7D28-CCD6-E19AD3EE8E05}"/>
              </a:ext>
            </a:extLst>
          </p:cNvPr>
          <p:cNvSpPr/>
          <p:nvPr/>
        </p:nvSpPr>
        <p:spPr>
          <a:xfrm>
            <a:off x="5027870" y="2074985"/>
            <a:ext cx="7565912" cy="4466492"/>
          </a:xfrm>
          <a:prstGeom prst="roundRect">
            <a:avLst>
              <a:gd name="adj" fmla="val 544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五边形 75">
            <a:extLst>
              <a:ext uri="{FF2B5EF4-FFF2-40B4-BE49-F238E27FC236}">
                <a16:creationId xmlns:a16="http://schemas.microsoft.com/office/drawing/2014/main" id="{FEFD798D-93FC-8F19-BCA9-8DCCD92D3E14}"/>
              </a:ext>
            </a:extLst>
          </p:cNvPr>
          <p:cNvSpPr/>
          <p:nvPr/>
        </p:nvSpPr>
        <p:spPr>
          <a:xfrm>
            <a:off x="707331" y="2643292"/>
            <a:ext cx="2296169" cy="371519"/>
          </a:xfrm>
          <a:prstGeom prst="homePlate">
            <a:avLst/>
          </a:prstGeom>
          <a:solidFill>
            <a:srgbClr val="FA74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ToR-level REQUEST</a:t>
            </a:r>
            <a:endParaRPr kumimoji="1" lang="zh-CN" altLang="en-US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5EA76901-69F0-096F-2440-1FF7D36E00CF}"/>
              </a:ext>
            </a:extLst>
          </p:cNvPr>
          <p:cNvSpPr txBox="1"/>
          <p:nvPr/>
        </p:nvSpPr>
        <p:spPr>
          <a:xfrm>
            <a:off x="868243" y="3033051"/>
            <a:ext cx="4051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Send binary requests to destinations</a:t>
            </a:r>
            <a:endParaRPr kumimoji="1"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五边形 107">
            <a:extLst>
              <a:ext uri="{FF2B5EF4-FFF2-40B4-BE49-F238E27FC236}">
                <a16:creationId xmlns:a16="http://schemas.microsoft.com/office/drawing/2014/main" id="{1AD3613E-1D77-8B30-F1A3-DE396F77580F}"/>
              </a:ext>
            </a:extLst>
          </p:cNvPr>
          <p:cNvSpPr/>
          <p:nvPr/>
        </p:nvSpPr>
        <p:spPr>
          <a:xfrm>
            <a:off x="700480" y="3741808"/>
            <a:ext cx="2300779" cy="370554"/>
          </a:xfrm>
          <a:prstGeom prst="homePlate">
            <a:avLst/>
          </a:prstGeom>
          <a:solidFill>
            <a:srgbClr val="1791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Port-level GRANT</a:t>
            </a:r>
            <a:endParaRPr kumimoji="1" lang="zh-CN" altLang="en-US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09C141C-CCCC-EE83-1E26-CA24DB13D6C3}"/>
              </a:ext>
            </a:extLst>
          </p:cNvPr>
          <p:cNvSpPr txBox="1"/>
          <p:nvPr/>
        </p:nvSpPr>
        <p:spPr>
          <a:xfrm>
            <a:off x="868243" y="4107190"/>
            <a:ext cx="42040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Eliminate many-to-one conflicts at destinations with RRM</a:t>
            </a:r>
            <a:endParaRPr kumimoji="1"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" name="文本框 101">
            <a:extLst>
              <a:ext uri="{FF2B5EF4-FFF2-40B4-BE49-F238E27FC236}">
                <a16:creationId xmlns:a16="http://schemas.microsoft.com/office/drawing/2014/main" id="{76FBE165-CD0C-9CAB-0479-31D232AD32FD}"/>
              </a:ext>
            </a:extLst>
          </p:cNvPr>
          <p:cNvSpPr txBox="1"/>
          <p:nvPr/>
        </p:nvSpPr>
        <p:spPr>
          <a:xfrm>
            <a:off x="6586817" y="2644321"/>
            <a:ext cx="468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err="1">
                <a:latin typeface="Calibri" panose="020F0502020204030204" pitchFamily="34" charset="0"/>
                <a:cs typeface="Calibri" panose="020F0502020204030204" pitchFamily="34" charset="0"/>
              </a:rPr>
              <a:t>Src</a:t>
            </a:r>
            <a:endParaRPr lang="en-US" altLang="zh-CN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3" name="文本框 102">
            <a:extLst>
              <a:ext uri="{FF2B5EF4-FFF2-40B4-BE49-F238E27FC236}">
                <a16:creationId xmlns:a16="http://schemas.microsoft.com/office/drawing/2014/main" id="{B7630B5D-A3D5-5E2C-F042-784EB74FC14B}"/>
              </a:ext>
            </a:extLst>
          </p:cNvPr>
          <p:cNvSpPr txBox="1"/>
          <p:nvPr/>
        </p:nvSpPr>
        <p:spPr>
          <a:xfrm>
            <a:off x="9774638" y="2647351"/>
            <a:ext cx="499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Dst</a:t>
            </a:r>
          </a:p>
        </p:txBody>
      </p:sp>
      <p:sp>
        <p:nvSpPr>
          <p:cNvPr id="104" name="矩形 103">
            <a:extLst>
              <a:ext uri="{FF2B5EF4-FFF2-40B4-BE49-F238E27FC236}">
                <a16:creationId xmlns:a16="http://schemas.microsoft.com/office/drawing/2014/main" id="{120F2986-AD2C-A123-4DE0-555C26E690E5}"/>
              </a:ext>
            </a:extLst>
          </p:cNvPr>
          <p:cNvSpPr/>
          <p:nvPr/>
        </p:nvSpPr>
        <p:spPr>
          <a:xfrm>
            <a:off x="5027870" y="2695883"/>
            <a:ext cx="1247147" cy="4167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Traffic</a:t>
            </a:r>
          </a:p>
          <a:p>
            <a:pPr algn="ctr"/>
            <a:r>
              <a:rPr kumimoji="1" lang="en-US" altLang="zh-CN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demands</a:t>
            </a:r>
            <a:endParaRPr kumimoji="1" lang="zh-CN" alt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0" name="文本框 109">
            <a:extLst>
              <a:ext uri="{FF2B5EF4-FFF2-40B4-BE49-F238E27FC236}">
                <a16:creationId xmlns:a16="http://schemas.microsoft.com/office/drawing/2014/main" id="{B56CD594-31BA-82B1-7565-E46029D830E3}"/>
              </a:ext>
            </a:extLst>
          </p:cNvPr>
          <p:cNvSpPr txBox="1"/>
          <p:nvPr/>
        </p:nvSpPr>
        <p:spPr>
          <a:xfrm>
            <a:off x="4949133" y="3599445"/>
            <a:ext cx="1394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to ToR 2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1" name="文本框 110">
            <a:extLst>
              <a:ext uri="{FF2B5EF4-FFF2-40B4-BE49-F238E27FC236}">
                <a16:creationId xmlns:a16="http://schemas.microsoft.com/office/drawing/2014/main" id="{87F32CB8-EB54-BD0C-99EE-266FCC0D28EE}"/>
              </a:ext>
            </a:extLst>
          </p:cNvPr>
          <p:cNvSpPr txBox="1"/>
          <p:nvPr/>
        </p:nvSpPr>
        <p:spPr>
          <a:xfrm>
            <a:off x="4949133" y="5195225"/>
            <a:ext cx="1394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to ToR 2, 4</a:t>
            </a:r>
            <a:endParaRPr kumimoji="1"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五边形 132">
            <a:extLst>
              <a:ext uri="{FF2B5EF4-FFF2-40B4-BE49-F238E27FC236}">
                <a16:creationId xmlns:a16="http://schemas.microsoft.com/office/drawing/2014/main" id="{7F30EAE0-26D8-19DC-3B2F-D4A4FE80DED2}"/>
              </a:ext>
            </a:extLst>
          </p:cNvPr>
          <p:cNvSpPr/>
          <p:nvPr/>
        </p:nvSpPr>
        <p:spPr>
          <a:xfrm>
            <a:off x="710122" y="4960857"/>
            <a:ext cx="2300779" cy="370554"/>
          </a:xfrm>
          <a:prstGeom prst="homePlat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Port-level ACCEPT</a:t>
            </a:r>
            <a:endParaRPr kumimoji="1" lang="zh-CN" altLang="en-US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47AAA270-07AA-3591-A139-879498C4B596}"/>
              </a:ext>
            </a:extLst>
          </p:cNvPr>
          <p:cNvSpPr txBox="1"/>
          <p:nvPr/>
        </p:nvSpPr>
        <p:spPr>
          <a:xfrm>
            <a:off x="868243" y="5343314"/>
            <a:ext cx="4302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Eliminate one-to-many conflicts at sources with RRM</a:t>
            </a:r>
            <a:endParaRPr kumimoji="1"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1" name="直线连接符 30">
            <a:extLst>
              <a:ext uri="{FF2B5EF4-FFF2-40B4-BE49-F238E27FC236}">
                <a16:creationId xmlns:a16="http://schemas.microsoft.com/office/drawing/2014/main" id="{69949EB4-8DB2-9672-26ED-4960D02A8496}"/>
              </a:ext>
            </a:extLst>
          </p:cNvPr>
          <p:cNvCxnSpPr>
            <a:cxnSpLocks/>
          </p:cNvCxnSpPr>
          <p:nvPr/>
        </p:nvCxnSpPr>
        <p:spPr>
          <a:xfrm flipV="1">
            <a:off x="7091255" y="3536577"/>
            <a:ext cx="2683384" cy="3338"/>
          </a:xfrm>
          <a:prstGeom prst="line">
            <a:avLst/>
          </a:prstGeom>
          <a:ln w="28575">
            <a:solidFill>
              <a:schemeClr val="accent3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直线连接符 33">
            <a:extLst>
              <a:ext uri="{FF2B5EF4-FFF2-40B4-BE49-F238E27FC236}">
                <a16:creationId xmlns:a16="http://schemas.microsoft.com/office/drawing/2014/main" id="{CF08D268-E3F7-09C8-34D6-9C452A5D04BB}"/>
              </a:ext>
            </a:extLst>
          </p:cNvPr>
          <p:cNvCxnSpPr>
            <a:cxnSpLocks/>
          </p:cNvCxnSpPr>
          <p:nvPr/>
        </p:nvCxnSpPr>
        <p:spPr>
          <a:xfrm flipV="1">
            <a:off x="7091257" y="3963024"/>
            <a:ext cx="2683384" cy="3338"/>
          </a:xfrm>
          <a:prstGeom prst="line">
            <a:avLst/>
          </a:prstGeom>
          <a:ln w="28575">
            <a:solidFill>
              <a:srgbClr val="FFC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直线连接符 36">
            <a:extLst>
              <a:ext uri="{FF2B5EF4-FFF2-40B4-BE49-F238E27FC236}">
                <a16:creationId xmlns:a16="http://schemas.microsoft.com/office/drawing/2014/main" id="{AEE8DCA8-91AA-56C1-440B-54E369664749}"/>
              </a:ext>
            </a:extLst>
          </p:cNvPr>
          <p:cNvCxnSpPr>
            <a:cxnSpLocks/>
          </p:cNvCxnSpPr>
          <p:nvPr/>
        </p:nvCxnSpPr>
        <p:spPr>
          <a:xfrm flipV="1">
            <a:off x="7091255" y="5153733"/>
            <a:ext cx="2683384" cy="3342"/>
          </a:xfrm>
          <a:prstGeom prst="line">
            <a:avLst/>
          </a:prstGeom>
          <a:ln w="28575">
            <a:solidFill>
              <a:srgbClr val="C00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直线连接符 40">
            <a:extLst>
              <a:ext uri="{FF2B5EF4-FFF2-40B4-BE49-F238E27FC236}">
                <a16:creationId xmlns:a16="http://schemas.microsoft.com/office/drawing/2014/main" id="{D74CA429-46AB-7C28-2C93-E7B32084011A}"/>
              </a:ext>
            </a:extLst>
          </p:cNvPr>
          <p:cNvCxnSpPr>
            <a:cxnSpLocks/>
          </p:cNvCxnSpPr>
          <p:nvPr/>
        </p:nvCxnSpPr>
        <p:spPr>
          <a:xfrm flipV="1">
            <a:off x="7091257" y="5366956"/>
            <a:ext cx="2683384" cy="3342"/>
          </a:xfrm>
          <a:prstGeom prst="line">
            <a:avLst/>
          </a:prstGeom>
          <a:ln w="28575">
            <a:solidFill>
              <a:srgbClr val="7030A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直线连接符 43">
            <a:extLst>
              <a:ext uri="{FF2B5EF4-FFF2-40B4-BE49-F238E27FC236}">
                <a16:creationId xmlns:a16="http://schemas.microsoft.com/office/drawing/2014/main" id="{E9F86E0D-6A50-1C5A-4661-9228FF5CAFC0}"/>
              </a:ext>
            </a:extLst>
          </p:cNvPr>
          <p:cNvCxnSpPr>
            <a:cxnSpLocks/>
          </p:cNvCxnSpPr>
          <p:nvPr/>
        </p:nvCxnSpPr>
        <p:spPr>
          <a:xfrm flipV="1">
            <a:off x="7091257" y="5580180"/>
            <a:ext cx="2683384" cy="3341"/>
          </a:xfrm>
          <a:prstGeom prst="line">
            <a:avLst/>
          </a:prstGeom>
          <a:ln w="28575">
            <a:solidFill>
              <a:schemeClr val="accent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直线连接符 48">
            <a:extLst>
              <a:ext uri="{FF2B5EF4-FFF2-40B4-BE49-F238E27FC236}">
                <a16:creationId xmlns:a16="http://schemas.microsoft.com/office/drawing/2014/main" id="{0A4C1406-D578-2973-DD4C-F3E44A884245}"/>
              </a:ext>
            </a:extLst>
          </p:cNvPr>
          <p:cNvCxnSpPr>
            <a:cxnSpLocks/>
          </p:cNvCxnSpPr>
          <p:nvPr/>
        </p:nvCxnSpPr>
        <p:spPr>
          <a:xfrm flipV="1">
            <a:off x="7091258" y="4176247"/>
            <a:ext cx="2683384" cy="1620497"/>
          </a:xfrm>
          <a:prstGeom prst="line">
            <a:avLst/>
          </a:prstGeom>
          <a:ln w="28575">
            <a:solidFill>
              <a:schemeClr val="accent2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64873689-CAFF-A20B-0B1E-8934B4B039D0}"/>
              </a:ext>
            </a:extLst>
          </p:cNvPr>
          <p:cNvSpPr txBox="1"/>
          <p:nvPr/>
        </p:nvSpPr>
        <p:spPr>
          <a:xfrm>
            <a:off x="525234" y="1300617"/>
            <a:ext cx="11012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Example on the parallel network topology: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9910BEC-537E-0911-2704-FCFF706AF5DD}"/>
              </a:ext>
            </a:extLst>
          </p:cNvPr>
          <p:cNvSpPr txBox="1"/>
          <p:nvPr/>
        </p:nvSpPr>
        <p:spPr>
          <a:xfrm>
            <a:off x="6586817" y="4320272"/>
            <a:ext cx="3763235" cy="707886"/>
          </a:xfrm>
          <a:prstGeom prst="rect">
            <a:avLst/>
          </a:prstGeom>
          <a:solidFill>
            <a:srgbClr val="FFFFFF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Wavelength tuning according to </a:t>
            </a:r>
            <a:r>
              <a:rPr kumimoji="1" lang="en-US" altLang="zh-C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locally derived scheduling results</a:t>
            </a:r>
            <a:endParaRPr kumimoji="1" lang="zh-CN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图形 5">
            <a:extLst>
              <a:ext uri="{FF2B5EF4-FFF2-40B4-BE49-F238E27FC236}">
                <a16:creationId xmlns:a16="http://schemas.microsoft.com/office/drawing/2014/main" id="{EF0975B6-71E2-B1F5-A6DA-850189DAD0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 flipH="1">
            <a:off x="7106158" y="3451322"/>
            <a:ext cx="185369" cy="185369"/>
          </a:xfrm>
          <a:prstGeom prst="rect">
            <a:avLst/>
          </a:prstGeom>
        </p:spPr>
      </p:pic>
      <p:pic>
        <p:nvPicPr>
          <p:cNvPr id="7" name="图形 6">
            <a:extLst>
              <a:ext uri="{FF2B5EF4-FFF2-40B4-BE49-F238E27FC236}">
                <a16:creationId xmlns:a16="http://schemas.microsoft.com/office/drawing/2014/main" id="{41457247-F713-2ED2-86E0-576877982A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 flipH="1">
            <a:off x="7106158" y="3650237"/>
            <a:ext cx="185369" cy="185369"/>
          </a:xfrm>
          <a:prstGeom prst="rect">
            <a:avLst/>
          </a:prstGeom>
        </p:spPr>
      </p:pic>
      <p:pic>
        <p:nvPicPr>
          <p:cNvPr id="10" name="图形 9">
            <a:extLst>
              <a:ext uri="{FF2B5EF4-FFF2-40B4-BE49-F238E27FC236}">
                <a16:creationId xmlns:a16="http://schemas.microsoft.com/office/drawing/2014/main" id="{B040F215-7898-BD4B-DA98-DBDC6AF7B3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 flipH="1">
            <a:off x="7106157" y="3878596"/>
            <a:ext cx="185369" cy="185369"/>
          </a:xfrm>
          <a:prstGeom prst="rect">
            <a:avLst/>
          </a:prstGeom>
        </p:spPr>
      </p:pic>
      <p:pic>
        <p:nvPicPr>
          <p:cNvPr id="11" name="图形 10">
            <a:extLst>
              <a:ext uri="{FF2B5EF4-FFF2-40B4-BE49-F238E27FC236}">
                <a16:creationId xmlns:a16="http://schemas.microsoft.com/office/drawing/2014/main" id="{2982FCB3-9392-F02B-C100-20571E6F96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 flipH="1">
            <a:off x="7106157" y="4091678"/>
            <a:ext cx="185369" cy="185369"/>
          </a:xfrm>
          <a:prstGeom prst="rect">
            <a:avLst/>
          </a:prstGeom>
        </p:spPr>
      </p:pic>
      <p:pic>
        <p:nvPicPr>
          <p:cNvPr id="12" name="图形 11">
            <a:extLst>
              <a:ext uri="{FF2B5EF4-FFF2-40B4-BE49-F238E27FC236}">
                <a16:creationId xmlns:a16="http://schemas.microsoft.com/office/drawing/2014/main" id="{ED3F75BC-D30C-0D24-9F1D-10E7F17C60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 flipH="1">
            <a:off x="7110767" y="5069273"/>
            <a:ext cx="185369" cy="185369"/>
          </a:xfrm>
          <a:prstGeom prst="rect">
            <a:avLst/>
          </a:prstGeom>
        </p:spPr>
      </p:pic>
      <p:pic>
        <p:nvPicPr>
          <p:cNvPr id="13" name="图形 12">
            <a:extLst>
              <a:ext uri="{FF2B5EF4-FFF2-40B4-BE49-F238E27FC236}">
                <a16:creationId xmlns:a16="http://schemas.microsoft.com/office/drawing/2014/main" id="{ADF01E6F-E351-0029-5B6F-B1928C0B2B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 flipH="1">
            <a:off x="7110767" y="5268188"/>
            <a:ext cx="185369" cy="185369"/>
          </a:xfrm>
          <a:prstGeom prst="rect">
            <a:avLst/>
          </a:prstGeom>
        </p:spPr>
      </p:pic>
      <p:pic>
        <p:nvPicPr>
          <p:cNvPr id="14" name="图形 13">
            <a:extLst>
              <a:ext uri="{FF2B5EF4-FFF2-40B4-BE49-F238E27FC236}">
                <a16:creationId xmlns:a16="http://schemas.microsoft.com/office/drawing/2014/main" id="{E77BB19A-CDCD-E6D4-EB89-BF01C45828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 flipH="1">
            <a:off x="7110766" y="5496547"/>
            <a:ext cx="185369" cy="185369"/>
          </a:xfrm>
          <a:prstGeom prst="rect">
            <a:avLst/>
          </a:prstGeom>
        </p:spPr>
      </p:pic>
      <p:pic>
        <p:nvPicPr>
          <p:cNvPr id="15" name="图形 14">
            <a:extLst>
              <a:ext uri="{FF2B5EF4-FFF2-40B4-BE49-F238E27FC236}">
                <a16:creationId xmlns:a16="http://schemas.microsoft.com/office/drawing/2014/main" id="{B8BDA072-5939-A8E5-F4A8-3F44237980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 flipH="1">
            <a:off x="7110766" y="5709629"/>
            <a:ext cx="185369" cy="185369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51887E15-9AFD-98BA-FF77-3E1B3DD02667}"/>
              </a:ext>
            </a:extLst>
          </p:cNvPr>
          <p:cNvSpPr txBox="1">
            <a:spLocks/>
          </p:cNvSpPr>
          <p:nvPr/>
        </p:nvSpPr>
        <p:spPr>
          <a:xfrm>
            <a:off x="430236" y="173933"/>
            <a:ext cx="9585961" cy="893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altLang="zh-CN" sz="3600" b="1" dirty="0"/>
              <a:t>NegotiaToR Matching on flat topologies</a:t>
            </a:r>
            <a:endParaRPr lang="zh-CN" altLang="en-US" sz="3600" b="1" dirty="0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CD37511C-B6DF-2DC4-4E91-BFF18ADCB1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5681" y="3401150"/>
            <a:ext cx="584200" cy="914400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ADFAD7A8-738D-431A-6370-6B5C0D2663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74638" y="3403523"/>
            <a:ext cx="571500" cy="914400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F52E42BC-FAE2-096A-0A9B-8617E18320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25681" y="5024045"/>
            <a:ext cx="584200" cy="914400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C36AFB0A-5837-79D5-3B81-77F2B70F6A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74638" y="5012400"/>
            <a:ext cx="5715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32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>
            <a:extLst>
              <a:ext uri="{FF2B5EF4-FFF2-40B4-BE49-F238E27FC236}">
                <a16:creationId xmlns:a16="http://schemas.microsoft.com/office/drawing/2014/main" id="{F2A12EAF-0C5F-CAAB-3C96-DD29F813CF27}"/>
              </a:ext>
            </a:extLst>
          </p:cNvPr>
          <p:cNvSpPr txBox="1"/>
          <p:nvPr/>
        </p:nvSpPr>
        <p:spPr>
          <a:xfrm>
            <a:off x="1767749" y="4770801"/>
            <a:ext cx="902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AWGR</a:t>
            </a:r>
            <a:endParaRPr lang="zh-CN" alt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F1587E-462A-1BF5-066A-6A62D8BA9BD5}"/>
              </a:ext>
            </a:extLst>
          </p:cNvPr>
          <p:cNvSpPr txBox="1"/>
          <p:nvPr/>
        </p:nvSpPr>
        <p:spPr>
          <a:xfrm>
            <a:off x="1934965" y="5809113"/>
            <a:ext cx="468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err="1">
                <a:latin typeface="Calibri" panose="020F0502020204030204" pitchFamily="34" charset="0"/>
                <a:cs typeface="Calibri" panose="020F0502020204030204" pitchFamily="34" charset="0"/>
              </a:rPr>
              <a:t>Src</a:t>
            </a:r>
            <a:endParaRPr lang="en-US" altLang="zh-CN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200F660-196C-1854-1110-96435C4E05C8}"/>
              </a:ext>
            </a:extLst>
          </p:cNvPr>
          <p:cNvSpPr txBox="1"/>
          <p:nvPr/>
        </p:nvSpPr>
        <p:spPr>
          <a:xfrm>
            <a:off x="1921815" y="3761586"/>
            <a:ext cx="499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Dst</a:t>
            </a:r>
          </a:p>
        </p:txBody>
      </p:sp>
      <p:sp>
        <p:nvSpPr>
          <p:cNvPr id="20" name="标题 1">
            <a:extLst>
              <a:ext uri="{FF2B5EF4-FFF2-40B4-BE49-F238E27FC236}">
                <a16:creationId xmlns:a16="http://schemas.microsoft.com/office/drawing/2014/main" id="{F4B719BD-E587-A124-8890-4D56CA317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236" y="173933"/>
            <a:ext cx="9461110" cy="893638"/>
          </a:xfrm>
        </p:spPr>
        <p:txBody>
          <a:bodyPr>
            <a:normAutofit/>
          </a:bodyPr>
          <a:lstStyle/>
          <a:p>
            <a:r>
              <a:rPr lang="en-US" altLang="zh-CN" sz="3200" b="1" dirty="0"/>
              <a:t>Adapting NegotiaToR Matching to topology capability</a:t>
            </a:r>
            <a:endParaRPr lang="zh-CN" altLang="en-US" sz="3200" b="1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874FD735-5ECE-1DC3-CBC5-05414C2607A5}"/>
              </a:ext>
            </a:extLst>
          </p:cNvPr>
          <p:cNvSpPr txBox="1"/>
          <p:nvPr/>
        </p:nvSpPr>
        <p:spPr>
          <a:xfrm>
            <a:off x="525234" y="1300617"/>
            <a:ext cx="11012238" cy="1019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topologies with limited connectivity…</a:t>
            </a:r>
          </a:p>
          <a:p>
            <a:pPr marL="914400" lvl="1" indent="-457200">
              <a:lnSpc>
                <a:spcPct val="150000"/>
              </a:lnSpc>
              <a:buFont typeface="Calibri" panose="020F0502020204030204" pitchFamily="34" charset="0"/>
              <a:buChar char="‒"/>
            </a:pP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Example on the thin-clos topology with lower port-count AWGRs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AA7A08BC-9246-6132-C938-84488A2C17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751" y="3553981"/>
            <a:ext cx="6286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6288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图片 102">
            <a:extLst>
              <a:ext uri="{FF2B5EF4-FFF2-40B4-BE49-F238E27FC236}">
                <a16:creationId xmlns:a16="http://schemas.microsoft.com/office/drawing/2014/main" id="{4D8E46A0-2ABA-E592-1C9F-906F1E4720D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047751" y="3553981"/>
            <a:ext cx="6286500" cy="2857500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F2A12EAF-0C5F-CAAB-3C96-DD29F813CF27}"/>
              </a:ext>
            </a:extLst>
          </p:cNvPr>
          <p:cNvSpPr txBox="1"/>
          <p:nvPr/>
        </p:nvSpPr>
        <p:spPr>
          <a:xfrm>
            <a:off x="1767749" y="4770801"/>
            <a:ext cx="902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AWGR</a:t>
            </a:r>
            <a:endParaRPr lang="zh-CN" alt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F1587E-462A-1BF5-066A-6A62D8BA9BD5}"/>
              </a:ext>
            </a:extLst>
          </p:cNvPr>
          <p:cNvSpPr txBox="1"/>
          <p:nvPr/>
        </p:nvSpPr>
        <p:spPr>
          <a:xfrm>
            <a:off x="1934965" y="5809113"/>
            <a:ext cx="468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err="1">
                <a:latin typeface="Calibri" panose="020F0502020204030204" pitchFamily="34" charset="0"/>
                <a:cs typeface="Calibri" panose="020F0502020204030204" pitchFamily="34" charset="0"/>
              </a:rPr>
              <a:t>Src</a:t>
            </a:r>
            <a:endParaRPr lang="en-US" altLang="zh-CN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200F660-196C-1854-1110-96435C4E05C8}"/>
              </a:ext>
            </a:extLst>
          </p:cNvPr>
          <p:cNvSpPr txBox="1"/>
          <p:nvPr/>
        </p:nvSpPr>
        <p:spPr>
          <a:xfrm>
            <a:off x="1921815" y="3761586"/>
            <a:ext cx="499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Dst</a:t>
            </a:r>
          </a:p>
        </p:txBody>
      </p:sp>
      <p:sp>
        <p:nvSpPr>
          <p:cNvPr id="20" name="标题 1">
            <a:extLst>
              <a:ext uri="{FF2B5EF4-FFF2-40B4-BE49-F238E27FC236}">
                <a16:creationId xmlns:a16="http://schemas.microsoft.com/office/drawing/2014/main" id="{F4B719BD-E587-A124-8890-4D56CA317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236" y="173933"/>
            <a:ext cx="9461110" cy="893638"/>
          </a:xfrm>
        </p:spPr>
        <p:txBody>
          <a:bodyPr>
            <a:normAutofit/>
          </a:bodyPr>
          <a:lstStyle/>
          <a:p>
            <a:r>
              <a:rPr lang="en-US" altLang="zh-CN" sz="3200" b="1" dirty="0"/>
              <a:t>Adapting NegotiaToR Matching to topology capability</a:t>
            </a:r>
            <a:endParaRPr lang="zh-CN" altLang="en-US" sz="3200" b="1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874FD735-5ECE-1DC3-CBC5-05414C2607A5}"/>
              </a:ext>
            </a:extLst>
          </p:cNvPr>
          <p:cNvSpPr txBox="1"/>
          <p:nvPr/>
        </p:nvSpPr>
        <p:spPr>
          <a:xfrm>
            <a:off x="525234" y="1300617"/>
            <a:ext cx="11012238" cy="1019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topologies with limited connectivity…</a:t>
            </a:r>
          </a:p>
          <a:p>
            <a:pPr marL="914400" lvl="1" indent="-457200">
              <a:lnSpc>
                <a:spcPct val="150000"/>
              </a:lnSpc>
              <a:buFont typeface="Calibri" panose="020F0502020204030204" pitchFamily="34" charset="0"/>
              <a:buChar char="‒"/>
            </a:pP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Example on the thin-clos topology with lower port-count AWGRs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ECF3B85D-9009-E5FC-BE20-5DF2A3A5E347}"/>
              </a:ext>
            </a:extLst>
          </p:cNvPr>
          <p:cNvGrpSpPr/>
          <p:nvPr/>
        </p:nvGrpSpPr>
        <p:grpSpPr>
          <a:xfrm>
            <a:off x="5549605" y="2552075"/>
            <a:ext cx="952787" cy="1028705"/>
            <a:chOff x="10563122" y="3374498"/>
            <a:chExt cx="952787" cy="1028705"/>
          </a:xfrm>
        </p:grpSpPr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243D0F43-BCA7-7E28-08F1-30AF0DD7D447}"/>
                </a:ext>
              </a:extLst>
            </p:cNvPr>
            <p:cNvSpPr txBox="1"/>
            <p:nvPr/>
          </p:nvSpPr>
          <p:spPr>
            <a:xfrm>
              <a:off x="11056569" y="3377133"/>
              <a:ext cx="2476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kumimoji="1" lang="zh-CN" alt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D8F80A8A-899B-CA00-D92D-5FDF8D33A042}"/>
                </a:ext>
              </a:extLst>
            </p:cNvPr>
            <p:cNvSpPr txBox="1"/>
            <p:nvPr/>
          </p:nvSpPr>
          <p:spPr>
            <a:xfrm>
              <a:off x="11264430" y="3853504"/>
              <a:ext cx="2476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endParaRPr kumimoji="1" lang="zh-CN" alt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同心圆 235">
              <a:extLst>
                <a:ext uri="{FF2B5EF4-FFF2-40B4-BE49-F238E27FC236}">
                  <a16:creationId xmlns:a16="http://schemas.microsoft.com/office/drawing/2014/main" id="{AB4EC082-3CCD-2EEB-70B1-9C8E80E42F94}"/>
                </a:ext>
              </a:extLst>
            </p:cNvPr>
            <p:cNvSpPr>
              <a:spLocks noChangeAspect="1"/>
            </p:cNvSpPr>
            <p:nvPr/>
          </p:nvSpPr>
          <p:spPr>
            <a:xfrm rot="165464">
              <a:off x="10595558" y="3449941"/>
              <a:ext cx="913311" cy="913312"/>
            </a:xfrm>
            <a:prstGeom prst="donut">
              <a:avLst>
                <a:gd name="adj" fmla="val 20601"/>
              </a:avLst>
            </a:prstGeom>
            <a:solidFill>
              <a:srgbClr val="1791EE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空心弧 25">
              <a:extLst>
                <a:ext uri="{FF2B5EF4-FFF2-40B4-BE49-F238E27FC236}">
                  <a16:creationId xmlns:a16="http://schemas.microsoft.com/office/drawing/2014/main" id="{91576BF9-76D8-99E2-8007-311D5BD55A4E}"/>
                </a:ext>
              </a:extLst>
            </p:cNvPr>
            <p:cNvSpPr>
              <a:spLocks noChangeAspect="1"/>
            </p:cNvSpPr>
            <p:nvPr/>
          </p:nvSpPr>
          <p:spPr>
            <a:xfrm rot="20869092">
              <a:off x="10593773" y="3443496"/>
              <a:ext cx="913311" cy="913310"/>
            </a:xfrm>
            <a:prstGeom prst="blockArc">
              <a:avLst>
                <a:gd name="adj1" fmla="val 19864171"/>
                <a:gd name="adj2" fmla="val 558855"/>
                <a:gd name="adj3" fmla="val 20484"/>
              </a:avLst>
            </a:prstGeom>
            <a:solidFill>
              <a:srgbClr val="1791E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空心弧 26">
              <a:extLst>
                <a:ext uri="{FF2B5EF4-FFF2-40B4-BE49-F238E27FC236}">
                  <a16:creationId xmlns:a16="http://schemas.microsoft.com/office/drawing/2014/main" id="{AE422811-328C-761E-D0B5-16EC76616928}"/>
                </a:ext>
              </a:extLst>
            </p:cNvPr>
            <p:cNvSpPr>
              <a:spLocks noChangeAspect="1"/>
            </p:cNvSpPr>
            <p:nvPr/>
          </p:nvSpPr>
          <p:spPr>
            <a:xfrm rot="18175643">
              <a:off x="10597082" y="3450119"/>
              <a:ext cx="913312" cy="913311"/>
            </a:xfrm>
            <a:prstGeom prst="blockArc">
              <a:avLst>
                <a:gd name="adj1" fmla="val 19864171"/>
                <a:gd name="adj2" fmla="val 568339"/>
                <a:gd name="adj3" fmla="val 20208"/>
              </a:avLst>
            </a:prstGeom>
            <a:solidFill>
              <a:srgbClr val="1791E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空心弧 27">
              <a:extLst>
                <a:ext uri="{FF2B5EF4-FFF2-40B4-BE49-F238E27FC236}">
                  <a16:creationId xmlns:a16="http://schemas.microsoft.com/office/drawing/2014/main" id="{E47D6DE4-C77B-BDC0-6EBD-EF6F951858AA}"/>
                </a:ext>
              </a:extLst>
            </p:cNvPr>
            <p:cNvSpPr>
              <a:spLocks noChangeAspect="1"/>
            </p:cNvSpPr>
            <p:nvPr/>
          </p:nvSpPr>
          <p:spPr>
            <a:xfrm rot="1913698">
              <a:off x="10597018" y="3452868"/>
              <a:ext cx="913310" cy="913310"/>
            </a:xfrm>
            <a:prstGeom prst="blockArc">
              <a:avLst>
                <a:gd name="adj1" fmla="val 19864171"/>
                <a:gd name="adj2" fmla="val 556147"/>
                <a:gd name="adj3" fmla="val 21179"/>
              </a:avLst>
            </a:prstGeom>
            <a:solidFill>
              <a:srgbClr val="1791E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空心弧 28">
              <a:extLst>
                <a:ext uri="{FF2B5EF4-FFF2-40B4-BE49-F238E27FC236}">
                  <a16:creationId xmlns:a16="http://schemas.microsoft.com/office/drawing/2014/main" id="{E0C15F04-738A-6084-0D05-830AC74D1CCB}"/>
                </a:ext>
              </a:extLst>
            </p:cNvPr>
            <p:cNvSpPr>
              <a:spLocks noChangeAspect="1"/>
            </p:cNvSpPr>
            <p:nvPr/>
          </p:nvSpPr>
          <p:spPr>
            <a:xfrm rot="4655390">
              <a:off x="10602599" y="3447643"/>
              <a:ext cx="913310" cy="913310"/>
            </a:xfrm>
            <a:prstGeom prst="blockArc">
              <a:avLst>
                <a:gd name="adj1" fmla="val 19864171"/>
                <a:gd name="adj2" fmla="val 479832"/>
                <a:gd name="adj3" fmla="val 20439"/>
              </a:avLst>
            </a:prstGeom>
            <a:solidFill>
              <a:srgbClr val="1791E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BE0C2E10-B76E-496E-063F-352BD2570A04}"/>
                </a:ext>
              </a:extLst>
            </p:cNvPr>
            <p:cNvGrpSpPr/>
            <p:nvPr/>
          </p:nvGrpSpPr>
          <p:grpSpPr>
            <a:xfrm rot="10800000">
              <a:off x="10593018" y="3447696"/>
              <a:ext cx="918960" cy="919935"/>
              <a:chOff x="1358591" y="891634"/>
              <a:chExt cx="558187" cy="558779"/>
            </a:xfrm>
            <a:solidFill>
              <a:schemeClr val="bg1">
                <a:lumMod val="65000"/>
              </a:schemeClr>
            </a:solidFill>
          </p:grpSpPr>
          <p:sp>
            <p:nvSpPr>
              <p:cNvPr id="51" name="空心弧 50">
                <a:extLst>
                  <a:ext uri="{FF2B5EF4-FFF2-40B4-BE49-F238E27FC236}">
                    <a16:creationId xmlns:a16="http://schemas.microsoft.com/office/drawing/2014/main" id="{558B34F9-D9B4-9602-3C5E-2ED42051C9E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969850">
                <a:off x="1358591" y="891634"/>
                <a:ext cx="554756" cy="554755"/>
              </a:xfrm>
              <a:prstGeom prst="blockArc">
                <a:avLst>
                  <a:gd name="adj1" fmla="val 19864171"/>
                  <a:gd name="adj2" fmla="val 564439"/>
                  <a:gd name="adj3" fmla="val 20139"/>
                </a:avLst>
              </a:prstGeom>
              <a:solidFill>
                <a:srgbClr val="1791E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6" name="空心弧 95">
                <a:extLst>
                  <a:ext uri="{FF2B5EF4-FFF2-40B4-BE49-F238E27FC236}">
                    <a16:creationId xmlns:a16="http://schemas.microsoft.com/office/drawing/2014/main" id="{FC08E917-2832-A4BE-909A-9506624C4C4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175643">
                <a:off x="1358672" y="895657"/>
                <a:ext cx="554756" cy="554756"/>
              </a:xfrm>
              <a:prstGeom prst="blockArc">
                <a:avLst>
                  <a:gd name="adj1" fmla="val 19864171"/>
                  <a:gd name="adj2" fmla="val 568339"/>
                  <a:gd name="adj3" fmla="val 20208"/>
                </a:avLst>
              </a:prstGeom>
              <a:solidFill>
                <a:srgbClr val="1791E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8" name="空心弧 97">
                <a:extLst>
                  <a:ext uri="{FF2B5EF4-FFF2-40B4-BE49-F238E27FC236}">
                    <a16:creationId xmlns:a16="http://schemas.microsoft.com/office/drawing/2014/main" id="{6973B4B0-5751-1EF7-7CB0-7056B6E00B7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48289">
                <a:off x="1369239" y="894242"/>
                <a:ext cx="543902" cy="554755"/>
              </a:xfrm>
              <a:prstGeom prst="blockArc">
                <a:avLst>
                  <a:gd name="adj1" fmla="val 19837142"/>
                  <a:gd name="adj2" fmla="val 413533"/>
                  <a:gd name="adj3" fmla="val 20826"/>
                </a:avLst>
              </a:prstGeom>
              <a:solidFill>
                <a:srgbClr val="1791E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0" name="空心弧 99">
                <a:extLst>
                  <a:ext uri="{FF2B5EF4-FFF2-40B4-BE49-F238E27FC236}">
                    <a16:creationId xmlns:a16="http://schemas.microsoft.com/office/drawing/2014/main" id="{773FA22A-A4C8-72C6-0324-EE3059379F9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4655390">
                <a:off x="1362023" y="894153"/>
                <a:ext cx="554755" cy="554755"/>
              </a:xfrm>
              <a:prstGeom prst="blockArc">
                <a:avLst>
                  <a:gd name="adj1" fmla="val 19864171"/>
                  <a:gd name="adj2" fmla="val 562729"/>
                  <a:gd name="adj3" fmla="val 20138"/>
                </a:avLst>
              </a:prstGeom>
              <a:solidFill>
                <a:srgbClr val="1791E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E5F1C18B-F700-B52A-1055-852E2014BFE8}"/>
                </a:ext>
              </a:extLst>
            </p:cNvPr>
            <p:cNvSpPr txBox="1"/>
            <p:nvPr/>
          </p:nvSpPr>
          <p:spPr>
            <a:xfrm>
              <a:off x="11031435" y="3374498"/>
              <a:ext cx="190831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340F23ED-782C-D024-803F-B8667E7128D8}"/>
                </a:ext>
              </a:extLst>
            </p:cNvPr>
            <p:cNvSpPr txBox="1"/>
            <p:nvPr/>
          </p:nvSpPr>
          <p:spPr>
            <a:xfrm>
              <a:off x="11231848" y="3567897"/>
              <a:ext cx="190831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122C39AD-80A9-649A-E4C9-D50FA6B7324C}"/>
                </a:ext>
              </a:extLst>
            </p:cNvPr>
            <p:cNvSpPr txBox="1"/>
            <p:nvPr/>
          </p:nvSpPr>
          <p:spPr>
            <a:xfrm>
              <a:off x="11236420" y="3850217"/>
              <a:ext cx="181684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0185FE04-5DCB-1C9E-AE43-3A184CAFF8C4}"/>
                </a:ext>
              </a:extLst>
            </p:cNvPr>
            <p:cNvSpPr txBox="1"/>
            <p:nvPr/>
          </p:nvSpPr>
          <p:spPr>
            <a:xfrm>
              <a:off x="11039250" y="4031221"/>
              <a:ext cx="192379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13B9292D-E615-4C51-E071-04AC9ACB3A1A}"/>
                </a:ext>
              </a:extLst>
            </p:cNvPr>
            <p:cNvSpPr txBox="1"/>
            <p:nvPr/>
          </p:nvSpPr>
          <p:spPr>
            <a:xfrm>
              <a:off x="10760777" y="4033872"/>
              <a:ext cx="181682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2CAB41B5-C4FF-7555-BFD0-684F37B28489}"/>
                </a:ext>
              </a:extLst>
            </p:cNvPr>
            <p:cNvSpPr txBox="1"/>
            <p:nvPr/>
          </p:nvSpPr>
          <p:spPr>
            <a:xfrm>
              <a:off x="10565593" y="3837654"/>
              <a:ext cx="195612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0561BA42-3A60-BE1A-2176-6330D6AA8D31}"/>
                </a:ext>
              </a:extLst>
            </p:cNvPr>
            <p:cNvSpPr txBox="1"/>
            <p:nvPr/>
          </p:nvSpPr>
          <p:spPr>
            <a:xfrm>
              <a:off x="10764908" y="3374498"/>
              <a:ext cx="195612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DE8F01E0-CE11-E667-5333-17F21C5D6829}"/>
                </a:ext>
              </a:extLst>
            </p:cNvPr>
            <p:cNvSpPr txBox="1"/>
            <p:nvPr/>
          </p:nvSpPr>
          <p:spPr>
            <a:xfrm>
              <a:off x="10563122" y="3563647"/>
              <a:ext cx="195612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FF7FE44F-A91D-B3DD-27DE-299899AF185A}"/>
                </a:ext>
              </a:extLst>
            </p:cNvPr>
            <p:cNvGrpSpPr/>
            <p:nvPr/>
          </p:nvGrpSpPr>
          <p:grpSpPr>
            <a:xfrm rot="11040000">
              <a:off x="10809230" y="3658623"/>
              <a:ext cx="486948" cy="486948"/>
              <a:chOff x="10802880" y="3655448"/>
              <a:chExt cx="486948" cy="486948"/>
            </a:xfrm>
          </p:grpSpPr>
          <p:cxnSp>
            <p:nvCxnSpPr>
              <p:cNvPr id="43" name="直线箭头连接符 202">
                <a:extLst>
                  <a:ext uri="{FF2B5EF4-FFF2-40B4-BE49-F238E27FC236}">
                    <a16:creationId xmlns:a16="http://schemas.microsoft.com/office/drawing/2014/main" id="{A67C5A71-92AE-17D0-2D44-26044883C59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864218" y="3826228"/>
                <a:ext cx="214805" cy="6968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oval" w="sm" len="sm"/>
                <a:tailEnd type="stealth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id="{52413A73-60F0-B7BE-0134-23BDB90B125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802880" y="3655448"/>
                <a:ext cx="486948" cy="48694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02" name="矩形: 圆角 101">
            <a:extLst>
              <a:ext uri="{FF2B5EF4-FFF2-40B4-BE49-F238E27FC236}">
                <a16:creationId xmlns:a16="http://schemas.microsoft.com/office/drawing/2014/main" id="{5F77CC19-3DE3-B87A-35B7-B1BA8F0396D8}"/>
              </a:ext>
            </a:extLst>
          </p:cNvPr>
          <p:cNvSpPr/>
          <p:nvPr/>
        </p:nvSpPr>
        <p:spPr>
          <a:xfrm>
            <a:off x="5509562" y="2519482"/>
            <a:ext cx="1113210" cy="1079011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A44EBECA-55FA-D011-2608-43F54B41E4B6}"/>
              </a:ext>
            </a:extLst>
          </p:cNvPr>
          <p:cNvSpPr txBox="1"/>
          <p:nvPr/>
        </p:nvSpPr>
        <p:spPr>
          <a:xfrm>
            <a:off x="9354996" y="3458606"/>
            <a:ext cx="253508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Each port can only receive  from a subset of ToRs</a:t>
            </a:r>
          </a:p>
        </p:txBody>
      </p:sp>
      <p:sp>
        <p:nvSpPr>
          <p:cNvPr id="104" name="任意多边形: 形状 103">
            <a:extLst>
              <a:ext uri="{FF2B5EF4-FFF2-40B4-BE49-F238E27FC236}">
                <a16:creationId xmlns:a16="http://schemas.microsoft.com/office/drawing/2014/main" id="{E0BE7258-E8C0-CCEE-E1D2-D7B7993AFDFA}"/>
              </a:ext>
            </a:extLst>
          </p:cNvPr>
          <p:cNvSpPr/>
          <p:nvPr/>
        </p:nvSpPr>
        <p:spPr>
          <a:xfrm>
            <a:off x="3314700" y="4142014"/>
            <a:ext cx="2280557" cy="1643743"/>
          </a:xfrm>
          <a:custGeom>
            <a:avLst/>
            <a:gdLst>
              <a:gd name="connsiteX0" fmla="*/ 0 w 2280557"/>
              <a:gd name="connsiteY0" fmla="*/ 1643743 h 1643743"/>
              <a:gd name="connsiteX1" fmla="*/ 315686 w 2280557"/>
              <a:gd name="connsiteY1" fmla="*/ 1137557 h 1643743"/>
              <a:gd name="connsiteX2" fmla="*/ 598714 w 2280557"/>
              <a:gd name="connsiteY2" fmla="*/ 680357 h 1643743"/>
              <a:gd name="connsiteX3" fmla="*/ 1045029 w 2280557"/>
              <a:gd name="connsiteY3" fmla="*/ 353786 h 1643743"/>
              <a:gd name="connsiteX4" fmla="*/ 1790700 w 2280557"/>
              <a:gd name="connsiteY4" fmla="*/ 125186 h 1643743"/>
              <a:gd name="connsiteX5" fmla="*/ 2280557 w 2280557"/>
              <a:gd name="connsiteY5" fmla="*/ 0 h 1643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0557" h="1643743">
                <a:moveTo>
                  <a:pt x="0" y="1643743"/>
                </a:moveTo>
                <a:lnTo>
                  <a:pt x="315686" y="1137557"/>
                </a:lnTo>
                <a:cubicBezTo>
                  <a:pt x="415472" y="976993"/>
                  <a:pt x="477157" y="810985"/>
                  <a:pt x="598714" y="680357"/>
                </a:cubicBezTo>
                <a:cubicBezTo>
                  <a:pt x="720271" y="549729"/>
                  <a:pt x="846365" y="446314"/>
                  <a:pt x="1045029" y="353786"/>
                </a:cubicBezTo>
                <a:cubicBezTo>
                  <a:pt x="1243693" y="261258"/>
                  <a:pt x="1584779" y="184150"/>
                  <a:pt x="1790700" y="125186"/>
                </a:cubicBezTo>
                <a:cubicBezTo>
                  <a:pt x="1996621" y="66222"/>
                  <a:pt x="2138589" y="33111"/>
                  <a:pt x="2280557" y="0"/>
                </a:cubicBezTo>
              </a:path>
            </a:pathLst>
          </a:custGeom>
          <a:ln w="19050"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" name="任意多边形: 形状 105">
            <a:extLst>
              <a:ext uri="{FF2B5EF4-FFF2-40B4-BE49-F238E27FC236}">
                <a16:creationId xmlns:a16="http://schemas.microsoft.com/office/drawing/2014/main" id="{BA3CC44E-B8EF-EB40-D7C7-83BC2D3B403F}"/>
              </a:ext>
            </a:extLst>
          </p:cNvPr>
          <p:cNvSpPr/>
          <p:nvPr/>
        </p:nvSpPr>
        <p:spPr>
          <a:xfrm>
            <a:off x="4151207" y="4283529"/>
            <a:ext cx="1465822" cy="1464128"/>
          </a:xfrm>
          <a:custGeom>
            <a:avLst/>
            <a:gdLst>
              <a:gd name="connsiteX0" fmla="*/ 540536 w 1465822"/>
              <a:gd name="connsiteY0" fmla="*/ 1464128 h 1464128"/>
              <a:gd name="connsiteX1" fmla="*/ 192193 w 1465822"/>
              <a:gd name="connsiteY1" fmla="*/ 1110342 h 1464128"/>
              <a:gd name="connsiteX2" fmla="*/ 1693 w 1465822"/>
              <a:gd name="connsiteY2" fmla="*/ 658585 h 1464128"/>
              <a:gd name="connsiteX3" fmla="*/ 295607 w 1465822"/>
              <a:gd name="connsiteY3" fmla="*/ 364671 h 1464128"/>
              <a:gd name="connsiteX4" fmla="*/ 1465822 w 1465822"/>
              <a:gd name="connsiteY4" fmla="*/ 0 h 146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5822" h="1464128">
                <a:moveTo>
                  <a:pt x="540536" y="1464128"/>
                </a:moveTo>
                <a:cubicBezTo>
                  <a:pt x="411268" y="1354363"/>
                  <a:pt x="282000" y="1244599"/>
                  <a:pt x="192193" y="1110342"/>
                </a:cubicBezTo>
                <a:cubicBezTo>
                  <a:pt x="102386" y="976085"/>
                  <a:pt x="-15543" y="782863"/>
                  <a:pt x="1693" y="658585"/>
                </a:cubicBezTo>
                <a:cubicBezTo>
                  <a:pt x="18929" y="534307"/>
                  <a:pt x="51585" y="474435"/>
                  <a:pt x="295607" y="364671"/>
                </a:cubicBezTo>
                <a:cubicBezTo>
                  <a:pt x="539628" y="254907"/>
                  <a:pt x="1002725" y="127453"/>
                  <a:pt x="1465822" y="0"/>
                </a:cubicBezTo>
              </a:path>
            </a:pathLst>
          </a:custGeom>
          <a:ln w="19050"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2" name="组合 121">
            <a:extLst>
              <a:ext uri="{FF2B5EF4-FFF2-40B4-BE49-F238E27FC236}">
                <a16:creationId xmlns:a16="http://schemas.microsoft.com/office/drawing/2014/main" id="{C06D96A1-A10B-6A9D-A900-FACF62C63689}"/>
              </a:ext>
            </a:extLst>
          </p:cNvPr>
          <p:cNvGrpSpPr>
            <a:grpSpLocks noChangeAspect="1"/>
          </p:cNvGrpSpPr>
          <p:nvPr/>
        </p:nvGrpSpPr>
        <p:grpSpPr>
          <a:xfrm>
            <a:off x="6495797" y="4421786"/>
            <a:ext cx="403515" cy="384305"/>
            <a:chOff x="10023208" y="2427039"/>
            <a:chExt cx="343546" cy="327191"/>
          </a:xfrm>
        </p:grpSpPr>
        <p:sp>
          <p:nvSpPr>
            <p:cNvPr id="57" name="空心弧 56">
              <a:extLst>
                <a:ext uri="{FF2B5EF4-FFF2-40B4-BE49-F238E27FC236}">
                  <a16:creationId xmlns:a16="http://schemas.microsoft.com/office/drawing/2014/main" id="{C625E293-4C8D-D33E-BE27-BC553F947253}"/>
                </a:ext>
              </a:extLst>
            </p:cNvPr>
            <p:cNvSpPr>
              <a:spLocks noChangeAspect="1"/>
            </p:cNvSpPr>
            <p:nvPr/>
          </p:nvSpPr>
          <p:spPr>
            <a:xfrm rot="7762208">
              <a:off x="10040437" y="2427913"/>
              <a:ext cx="326318" cy="326316"/>
            </a:xfrm>
            <a:prstGeom prst="blockArc">
              <a:avLst>
                <a:gd name="adj1" fmla="val 19675122"/>
                <a:gd name="adj2" fmla="val 7981114"/>
                <a:gd name="adj3" fmla="val 27507"/>
              </a:avLst>
            </a:prstGeom>
            <a:solidFill>
              <a:srgbClr val="1791E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4" name="空心弧 63">
              <a:extLst>
                <a:ext uri="{FF2B5EF4-FFF2-40B4-BE49-F238E27FC236}">
                  <a16:creationId xmlns:a16="http://schemas.microsoft.com/office/drawing/2014/main" id="{A8735FA8-561B-6794-B436-12B5BF9732AB}"/>
                </a:ext>
              </a:extLst>
            </p:cNvPr>
            <p:cNvSpPr>
              <a:spLocks noChangeAspect="1"/>
            </p:cNvSpPr>
            <p:nvPr/>
          </p:nvSpPr>
          <p:spPr>
            <a:xfrm rot="18756870">
              <a:off x="10040437" y="2427077"/>
              <a:ext cx="326318" cy="326316"/>
            </a:xfrm>
            <a:prstGeom prst="blockArc">
              <a:avLst>
                <a:gd name="adj1" fmla="val 19509789"/>
                <a:gd name="adj2" fmla="val 7809034"/>
                <a:gd name="adj3" fmla="val 28261"/>
              </a:avLst>
            </a:prstGeom>
            <a:solidFill>
              <a:srgbClr val="1791E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18" name="组合 117">
              <a:extLst>
                <a:ext uri="{FF2B5EF4-FFF2-40B4-BE49-F238E27FC236}">
                  <a16:creationId xmlns:a16="http://schemas.microsoft.com/office/drawing/2014/main" id="{3D905779-EDD7-CC69-3F16-D60B37881386}"/>
                </a:ext>
              </a:extLst>
            </p:cNvPr>
            <p:cNvGrpSpPr/>
            <p:nvPr/>
          </p:nvGrpSpPr>
          <p:grpSpPr>
            <a:xfrm>
              <a:off x="10023208" y="2427039"/>
              <a:ext cx="342950" cy="326318"/>
              <a:chOff x="10023208" y="2427039"/>
              <a:chExt cx="342950" cy="326318"/>
            </a:xfrm>
          </p:grpSpPr>
          <p:sp>
            <p:nvSpPr>
              <p:cNvPr id="45" name="同心圆 44">
                <a:extLst>
                  <a:ext uri="{FF2B5EF4-FFF2-40B4-BE49-F238E27FC236}">
                    <a16:creationId xmlns:a16="http://schemas.microsoft.com/office/drawing/2014/main" id="{EACB951B-16E1-DE79-8626-EA1A05E773C0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5464">
                <a:off x="10039841" y="2427039"/>
                <a:ext cx="326317" cy="326318"/>
              </a:xfrm>
              <a:prstGeom prst="donut">
                <a:avLst>
                  <a:gd name="adj" fmla="val 28540"/>
                </a:avLst>
              </a:prstGeom>
              <a:solidFill>
                <a:srgbClr val="1791EE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5" name="文本框 64">
                <a:extLst>
                  <a:ext uri="{FF2B5EF4-FFF2-40B4-BE49-F238E27FC236}">
                    <a16:creationId xmlns:a16="http://schemas.microsoft.com/office/drawing/2014/main" id="{727F58AA-3682-37DF-DC01-F6CEAAD23FD1}"/>
                  </a:ext>
                </a:extLst>
              </p:cNvPr>
              <p:cNvSpPr txBox="1"/>
              <p:nvPr/>
            </p:nvSpPr>
            <p:spPr>
              <a:xfrm>
                <a:off x="10023208" y="2469284"/>
                <a:ext cx="68182" cy="275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0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8</a:t>
                </a:r>
              </a:p>
            </p:txBody>
          </p:sp>
          <p:sp>
            <p:nvSpPr>
              <p:cNvPr id="66" name="文本框 65">
                <a:extLst>
                  <a:ext uri="{FF2B5EF4-FFF2-40B4-BE49-F238E27FC236}">
                    <a16:creationId xmlns:a16="http://schemas.microsoft.com/office/drawing/2014/main" id="{7374E2A8-3B93-3923-36C9-94FBE947E07C}"/>
                  </a:ext>
                </a:extLst>
              </p:cNvPr>
              <p:cNvSpPr txBox="1"/>
              <p:nvPr/>
            </p:nvSpPr>
            <p:spPr>
              <a:xfrm>
                <a:off x="10249286" y="2469284"/>
                <a:ext cx="68182" cy="275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0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7</a:t>
                </a:r>
              </a:p>
            </p:txBody>
          </p:sp>
          <p:cxnSp>
            <p:nvCxnSpPr>
              <p:cNvPr id="67" name="直线箭头连接符 66">
                <a:extLst>
                  <a:ext uri="{FF2B5EF4-FFF2-40B4-BE49-F238E27FC236}">
                    <a16:creationId xmlns:a16="http://schemas.microsoft.com/office/drawing/2014/main" id="{767A5F83-6E06-2A4F-E691-DB5E7A2B0DF4}"/>
                  </a:ext>
                </a:extLst>
              </p:cNvPr>
              <p:cNvCxnSpPr>
                <a:cxnSpLocks/>
              </p:cNvCxnSpPr>
              <p:nvPr/>
            </p:nvCxnSpPr>
            <p:spPr>
              <a:xfrm rot="294637" flipV="1">
                <a:off x="10205195" y="2586903"/>
                <a:ext cx="79582" cy="9128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headEnd type="oval" w="sm" len="sm"/>
                <a:tailEnd type="stealth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1" name="组合 120">
            <a:extLst>
              <a:ext uri="{FF2B5EF4-FFF2-40B4-BE49-F238E27FC236}">
                <a16:creationId xmlns:a16="http://schemas.microsoft.com/office/drawing/2014/main" id="{1205ADF1-036A-C0A2-548B-007B2DC44FCA}"/>
              </a:ext>
            </a:extLst>
          </p:cNvPr>
          <p:cNvGrpSpPr>
            <a:grpSpLocks noChangeAspect="1"/>
          </p:cNvGrpSpPr>
          <p:nvPr/>
        </p:nvGrpSpPr>
        <p:grpSpPr>
          <a:xfrm>
            <a:off x="6076403" y="4421786"/>
            <a:ext cx="403515" cy="384305"/>
            <a:chOff x="9644325" y="2427039"/>
            <a:chExt cx="343546" cy="327191"/>
          </a:xfrm>
        </p:grpSpPr>
        <p:sp>
          <p:nvSpPr>
            <p:cNvPr id="52" name="空心弧 51">
              <a:extLst>
                <a:ext uri="{FF2B5EF4-FFF2-40B4-BE49-F238E27FC236}">
                  <a16:creationId xmlns:a16="http://schemas.microsoft.com/office/drawing/2014/main" id="{524126C5-B1E0-D012-3E98-31E7F7242411}"/>
                </a:ext>
              </a:extLst>
            </p:cNvPr>
            <p:cNvSpPr>
              <a:spLocks noChangeAspect="1"/>
            </p:cNvSpPr>
            <p:nvPr/>
          </p:nvSpPr>
          <p:spPr>
            <a:xfrm rot="7762208">
              <a:off x="9661554" y="2427913"/>
              <a:ext cx="326318" cy="326316"/>
            </a:xfrm>
            <a:prstGeom prst="blockArc">
              <a:avLst>
                <a:gd name="adj1" fmla="val 19675122"/>
                <a:gd name="adj2" fmla="val 7981114"/>
                <a:gd name="adj3" fmla="val 27507"/>
              </a:avLst>
            </a:prstGeom>
            <a:solidFill>
              <a:srgbClr val="1791E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空心弧 52">
              <a:extLst>
                <a:ext uri="{FF2B5EF4-FFF2-40B4-BE49-F238E27FC236}">
                  <a16:creationId xmlns:a16="http://schemas.microsoft.com/office/drawing/2014/main" id="{FA7EE39E-79C2-ED14-4287-5A129B5BDA0E}"/>
                </a:ext>
              </a:extLst>
            </p:cNvPr>
            <p:cNvSpPr>
              <a:spLocks noChangeAspect="1"/>
            </p:cNvSpPr>
            <p:nvPr/>
          </p:nvSpPr>
          <p:spPr>
            <a:xfrm rot="18756870">
              <a:off x="9661554" y="2427077"/>
              <a:ext cx="326318" cy="326316"/>
            </a:xfrm>
            <a:prstGeom prst="blockArc">
              <a:avLst>
                <a:gd name="adj1" fmla="val 19509789"/>
                <a:gd name="adj2" fmla="val 7809034"/>
                <a:gd name="adj3" fmla="val 28261"/>
              </a:avLst>
            </a:prstGeom>
            <a:solidFill>
              <a:srgbClr val="1791E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17" name="组合 116">
              <a:extLst>
                <a:ext uri="{FF2B5EF4-FFF2-40B4-BE49-F238E27FC236}">
                  <a16:creationId xmlns:a16="http://schemas.microsoft.com/office/drawing/2014/main" id="{9F8B3A6C-EE61-1863-FACE-F3362532239E}"/>
                </a:ext>
              </a:extLst>
            </p:cNvPr>
            <p:cNvGrpSpPr/>
            <p:nvPr/>
          </p:nvGrpSpPr>
          <p:grpSpPr>
            <a:xfrm>
              <a:off x="9644325" y="2427039"/>
              <a:ext cx="342950" cy="326318"/>
              <a:chOff x="9644325" y="2427039"/>
              <a:chExt cx="342950" cy="326318"/>
            </a:xfrm>
          </p:grpSpPr>
          <p:sp>
            <p:nvSpPr>
              <p:cNvPr id="46" name="同心圆 45">
                <a:extLst>
                  <a:ext uri="{FF2B5EF4-FFF2-40B4-BE49-F238E27FC236}">
                    <a16:creationId xmlns:a16="http://schemas.microsoft.com/office/drawing/2014/main" id="{85612C66-74B1-E6FC-440B-C6D9ADF0F23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5464">
                <a:off x="9660958" y="2427039"/>
                <a:ext cx="326317" cy="326318"/>
              </a:xfrm>
              <a:prstGeom prst="donut">
                <a:avLst>
                  <a:gd name="adj" fmla="val 28540"/>
                </a:avLst>
              </a:prstGeom>
              <a:solidFill>
                <a:srgbClr val="1791EE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1FF24FEC-DEAA-FF17-EF56-566ED7680B81}"/>
                  </a:ext>
                </a:extLst>
              </p:cNvPr>
              <p:cNvSpPr txBox="1"/>
              <p:nvPr/>
            </p:nvSpPr>
            <p:spPr>
              <a:xfrm>
                <a:off x="9870403" y="2469284"/>
                <a:ext cx="68182" cy="275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0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</a:p>
            </p:txBody>
          </p:sp>
          <p:cxnSp>
            <p:nvCxnSpPr>
              <p:cNvPr id="56" name="直线箭头连接符 55">
                <a:extLst>
                  <a:ext uri="{FF2B5EF4-FFF2-40B4-BE49-F238E27FC236}">
                    <a16:creationId xmlns:a16="http://schemas.microsoft.com/office/drawing/2014/main" id="{D01526B0-1036-3D5D-39A1-5099B98905F0}"/>
                  </a:ext>
                </a:extLst>
              </p:cNvPr>
              <p:cNvCxnSpPr>
                <a:cxnSpLocks/>
              </p:cNvCxnSpPr>
              <p:nvPr/>
            </p:nvCxnSpPr>
            <p:spPr>
              <a:xfrm rot="294637" flipV="1">
                <a:off x="9826312" y="2586903"/>
                <a:ext cx="79582" cy="9128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headEnd type="oval" w="sm" len="sm"/>
                <a:tailEnd type="stealth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F5B8F234-841F-23D9-32B2-6692C4D3BADA}"/>
                  </a:ext>
                </a:extLst>
              </p:cNvPr>
              <p:cNvSpPr txBox="1"/>
              <p:nvPr/>
            </p:nvSpPr>
            <p:spPr>
              <a:xfrm>
                <a:off x="9644325" y="2469284"/>
                <a:ext cx="68182" cy="275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0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6</a:t>
                </a:r>
              </a:p>
            </p:txBody>
          </p:sp>
        </p:grpSp>
      </p:grpSp>
      <p:grpSp>
        <p:nvGrpSpPr>
          <p:cNvPr id="120" name="组合 119">
            <a:extLst>
              <a:ext uri="{FF2B5EF4-FFF2-40B4-BE49-F238E27FC236}">
                <a16:creationId xmlns:a16="http://schemas.microsoft.com/office/drawing/2014/main" id="{C1B8694E-769D-D071-2632-D80EE9ABB083}"/>
              </a:ext>
            </a:extLst>
          </p:cNvPr>
          <p:cNvGrpSpPr>
            <a:grpSpLocks noChangeAspect="1"/>
          </p:cNvGrpSpPr>
          <p:nvPr/>
        </p:nvGrpSpPr>
        <p:grpSpPr>
          <a:xfrm>
            <a:off x="5657008" y="4421786"/>
            <a:ext cx="403515" cy="384305"/>
            <a:chOff x="9265442" y="2427039"/>
            <a:chExt cx="343546" cy="327191"/>
          </a:xfrm>
        </p:grpSpPr>
        <p:sp>
          <p:nvSpPr>
            <p:cNvPr id="68" name="空心弧 67">
              <a:extLst>
                <a:ext uri="{FF2B5EF4-FFF2-40B4-BE49-F238E27FC236}">
                  <a16:creationId xmlns:a16="http://schemas.microsoft.com/office/drawing/2014/main" id="{A2EC6078-97AC-1435-363B-1DDA3772677F}"/>
                </a:ext>
              </a:extLst>
            </p:cNvPr>
            <p:cNvSpPr>
              <a:spLocks noChangeAspect="1"/>
            </p:cNvSpPr>
            <p:nvPr/>
          </p:nvSpPr>
          <p:spPr>
            <a:xfrm rot="7762208">
              <a:off x="9282671" y="2427913"/>
              <a:ext cx="326318" cy="326316"/>
            </a:xfrm>
            <a:prstGeom prst="blockArc">
              <a:avLst>
                <a:gd name="adj1" fmla="val 19675122"/>
                <a:gd name="adj2" fmla="val 7981114"/>
                <a:gd name="adj3" fmla="val 27507"/>
              </a:avLst>
            </a:prstGeom>
            <a:solidFill>
              <a:srgbClr val="1791E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9" name="空心弧 68">
              <a:extLst>
                <a:ext uri="{FF2B5EF4-FFF2-40B4-BE49-F238E27FC236}">
                  <a16:creationId xmlns:a16="http://schemas.microsoft.com/office/drawing/2014/main" id="{70845604-1445-BBC0-7ED7-68CED96924A5}"/>
                </a:ext>
              </a:extLst>
            </p:cNvPr>
            <p:cNvSpPr>
              <a:spLocks noChangeAspect="1"/>
            </p:cNvSpPr>
            <p:nvPr/>
          </p:nvSpPr>
          <p:spPr>
            <a:xfrm rot="18756870">
              <a:off x="9282671" y="2427077"/>
              <a:ext cx="326318" cy="326316"/>
            </a:xfrm>
            <a:prstGeom prst="blockArc">
              <a:avLst>
                <a:gd name="adj1" fmla="val 19509789"/>
                <a:gd name="adj2" fmla="val 7809034"/>
                <a:gd name="adj3" fmla="val 28261"/>
              </a:avLst>
            </a:prstGeom>
            <a:solidFill>
              <a:srgbClr val="1791E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16" name="组合 115">
              <a:extLst>
                <a:ext uri="{FF2B5EF4-FFF2-40B4-BE49-F238E27FC236}">
                  <a16:creationId xmlns:a16="http://schemas.microsoft.com/office/drawing/2014/main" id="{64EC420B-B302-FEF2-E843-52A4706728B3}"/>
                </a:ext>
              </a:extLst>
            </p:cNvPr>
            <p:cNvGrpSpPr/>
            <p:nvPr/>
          </p:nvGrpSpPr>
          <p:grpSpPr>
            <a:xfrm>
              <a:off x="9265442" y="2427039"/>
              <a:ext cx="342950" cy="326318"/>
              <a:chOff x="9265442" y="2427039"/>
              <a:chExt cx="342950" cy="326318"/>
            </a:xfrm>
          </p:grpSpPr>
          <p:sp>
            <p:nvSpPr>
              <p:cNvPr id="47" name="同心圆 46">
                <a:extLst>
                  <a:ext uri="{FF2B5EF4-FFF2-40B4-BE49-F238E27FC236}">
                    <a16:creationId xmlns:a16="http://schemas.microsoft.com/office/drawing/2014/main" id="{4D12442D-AD83-95BB-2292-EA9A2281C18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5464">
                <a:off x="9282075" y="2427039"/>
                <a:ext cx="326317" cy="326318"/>
              </a:xfrm>
              <a:prstGeom prst="donut">
                <a:avLst>
                  <a:gd name="adj" fmla="val 28540"/>
                </a:avLst>
              </a:prstGeom>
              <a:solidFill>
                <a:srgbClr val="1791EE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1" name="文本框 70">
                <a:extLst>
                  <a:ext uri="{FF2B5EF4-FFF2-40B4-BE49-F238E27FC236}">
                    <a16:creationId xmlns:a16="http://schemas.microsoft.com/office/drawing/2014/main" id="{102C6243-BBFA-87EE-DEFD-2B062CF92131}"/>
                  </a:ext>
                </a:extLst>
              </p:cNvPr>
              <p:cNvSpPr txBox="1"/>
              <p:nvPr/>
            </p:nvSpPr>
            <p:spPr>
              <a:xfrm>
                <a:off x="9265442" y="2469284"/>
                <a:ext cx="68182" cy="275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0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74" name="文本框 73">
                <a:extLst>
                  <a:ext uri="{FF2B5EF4-FFF2-40B4-BE49-F238E27FC236}">
                    <a16:creationId xmlns:a16="http://schemas.microsoft.com/office/drawing/2014/main" id="{32792816-BB4C-07E9-2578-662064CCCA40}"/>
                  </a:ext>
                </a:extLst>
              </p:cNvPr>
              <p:cNvSpPr txBox="1"/>
              <p:nvPr/>
            </p:nvSpPr>
            <p:spPr>
              <a:xfrm>
                <a:off x="9491520" y="2469284"/>
                <a:ext cx="68182" cy="275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0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cxnSp>
            <p:nvCxnSpPr>
              <p:cNvPr id="75" name="直线箭头连接符 74">
                <a:extLst>
                  <a:ext uri="{FF2B5EF4-FFF2-40B4-BE49-F238E27FC236}">
                    <a16:creationId xmlns:a16="http://schemas.microsoft.com/office/drawing/2014/main" id="{3E0E1BC2-4A3F-B680-3E11-16009ED50A6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366109" y="2589457"/>
                <a:ext cx="80617" cy="17626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headEnd type="oval" w="sm" len="sm"/>
                <a:tailEnd type="stealth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9" name="组合 118">
            <a:extLst>
              <a:ext uri="{FF2B5EF4-FFF2-40B4-BE49-F238E27FC236}">
                <a16:creationId xmlns:a16="http://schemas.microsoft.com/office/drawing/2014/main" id="{F197E800-C17C-0A43-DB32-987F478347BF}"/>
              </a:ext>
            </a:extLst>
          </p:cNvPr>
          <p:cNvGrpSpPr>
            <a:grpSpLocks noChangeAspect="1"/>
          </p:cNvGrpSpPr>
          <p:nvPr/>
        </p:nvGrpSpPr>
        <p:grpSpPr>
          <a:xfrm>
            <a:off x="5237613" y="4421786"/>
            <a:ext cx="403515" cy="384305"/>
            <a:chOff x="8642719" y="2427039"/>
            <a:chExt cx="343546" cy="327191"/>
          </a:xfrm>
        </p:grpSpPr>
        <p:sp>
          <p:nvSpPr>
            <p:cNvPr id="49" name="同心圆 48">
              <a:extLst>
                <a:ext uri="{FF2B5EF4-FFF2-40B4-BE49-F238E27FC236}">
                  <a16:creationId xmlns:a16="http://schemas.microsoft.com/office/drawing/2014/main" id="{B4621F67-34BA-7E00-5C98-8E491C948827}"/>
                </a:ext>
              </a:extLst>
            </p:cNvPr>
            <p:cNvSpPr>
              <a:spLocks noChangeAspect="1"/>
            </p:cNvSpPr>
            <p:nvPr/>
          </p:nvSpPr>
          <p:spPr>
            <a:xfrm rot="165464">
              <a:off x="8659352" y="2427039"/>
              <a:ext cx="326317" cy="326318"/>
            </a:xfrm>
            <a:prstGeom prst="donut">
              <a:avLst>
                <a:gd name="adj" fmla="val 28540"/>
              </a:avLst>
            </a:prstGeom>
            <a:solidFill>
              <a:srgbClr val="1791EE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6" name="空心弧 75">
              <a:extLst>
                <a:ext uri="{FF2B5EF4-FFF2-40B4-BE49-F238E27FC236}">
                  <a16:creationId xmlns:a16="http://schemas.microsoft.com/office/drawing/2014/main" id="{FEF71C41-123B-8CFC-58B4-694CAF9FFDB5}"/>
                </a:ext>
              </a:extLst>
            </p:cNvPr>
            <p:cNvSpPr>
              <a:spLocks noChangeAspect="1"/>
            </p:cNvSpPr>
            <p:nvPr/>
          </p:nvSpPr>
          <p:spPr>
            <a:xfrm rot="7762208">
              <a:off x="8659948" y="2427913"/>
              <a:ext cx="326318" cy="326316"/>
            </a:xfrm>
            <a:prstGeom prst="blockArc">
              <a:avLst>
                <a:gd name="adj1" fmla="val 19675122"/>
                <a:gd name="adj2" fmla="val 7981114"/>
                <a:gd name="adj3" fmla="val 27507"/>
              </a:avLst>
            </a:prstGeom>
            <a:solidFill>
              <a:srgbClr val="1791E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7" name="空心弧 76">
              <a:extLst>
                <a:ext uri="{FF2B5EF4-FFF2-40B4-BE49-F238E27FC236}">
                  <a16:creationId xmlns:a16="http://schemas.microsoft.com/office/drawing/2014/main" id="{18ED63CD-83F4-6B77-6ABB-D2F43F6BCD5D}"/>
                </a:ext>
              </a:extLst>
            </p:cNvPr>
            <p:cNvSpPr>
              <a:spLocks noChangeAspect="1"/>
            </p:cNvSpPr>
            <p:nvPr/>
          </p:nvSpPr>
          <p:spPr>
            <a:xfrm rot="18756870">
              <a:off x="8659948" y="2427077"/>
              <a:ext cx="326318" cy="326316"/>
            </a:xfrm>
            <a:prstGeom prst="blockArc">
              <a:avLst>
                <a:gd name="adj1" fmla="val 19509789"/>
                <a:gd name="adj2" fmla="val 7809034"/>
                <a:gd name="adj3" fmla="val 28261"/>
              </a:avLst>
            </a:prstGeom>
            <a:solidFill>
              <a:srgbClr val="1791E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13" name="组合 112">
              <a:extLst>
                <a:ext uri="{FF2B5EF4-FFF2-40B4-BE49-F238E27FC236}">
                  <a16:creationId xmlns:a16="http://schemas.microsoft.com/office/drawing/2014/main" id="{6A8AB331-6197-452B-2F0D-2A0CC307C41B}"/>
                </a:ext>
              </a:extLst>
            </p:cNvPr>
            <p:cNvGrpSpPr/>
            <p:nvPr/>
          </p:nvGrpSpPr>
          <p:grpSpPr>
            <a:xfrm>
              <a:off x="8642719" y="2469284"/>
              <a:ext cx="294260" cy="275137"/>
              <a:chOff x="8886559" y="2469284"/>
              <a:chExt cx="294260" cy="275137"/>
            </a:xfrm>
          </p:grpSpPr>
          <p:sp>
            <p:nvSpPr>
              <p:cNvPr id="78" name="文本框 77">
                <a:extLst>
                  <a:ext uri="{FF2B5EF4-FFF2-40B4-BE49-F238E27FC236}">
                    <a16:creationId xmlns:a16="http://schemas.microsoft.com/office/drawing/2014/main" id="{14AE95F3-8318-6118-870A-A6688C04BDDF}"/>
                  </a:ext>
                </a:extLst>
              </p:cNvPr>
              <p:cNvSpPr txBox="1"/>
              <p:nvPr/>
            </p:nvSpPr>
            <p:spPr>
              <a:xfrm>
                <a:off x="8886559" y="2469284"/>
                <a:ext cx="68182" cy="275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0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79" name="文本框 78">
                <a:extLst>
                  <a:ext uri="{FF2B5EF4-FFF2-40B4-BE49-F238E27FC236}">
                    <a16:creationId xmlns:a16="http://schemas.microsoft.com/office/drawing/2014/main" id="{4E2CAC26-172B-4D9D-CDC8-A22CA01AEB4B}"/>
                  </a:ext>
                </a:extLst>
              </p:cNvPr>
              <p:cNvSpPr txBox="1"/>
              <p:nvPr/>
            </p:nvSpPr>
            <p:spPr>
              <a:xfrm>
                <a:off x="9112637" y="2469284"/>
                <a:ext cx="68182" cy="275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0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cxnSp>
            <p:nvCxnSpPr>
              <p:cNvPr id="92" name="直线箭头连接符 91">
                <a:extLst>
                  <a:ext uri="{FF2B5EF4-FFF2-40B4-BE49-F238E27FC236}">
                    <a16:creationId xmlns:a16="http://schemas.microsoft.com/office/drawing/2014/main" id="{4B8B59E9-1F55-CB80-EEBF-7E8E11FA59DC}"/>
                  </a:ext>
                </a:extLst>
              </p:cNvPr>
              <p:cNvCxnSpPr>
                <a:cxnSpLocks/>
              </p:cNvCxnSpPr>
              <p:nvPr/>
            </p:nvCxnSpPr>
            <p:spPr>
              <a:xfrm rot="294637" flipV="1">
                <a:off x="9068318" y="2585192"/>
                <a:ext cx="79582" cy="9128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headEnd type="oval" w="sm" len="sm"/>
                <a:tailEnd type="stealth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60580A12-7D33-8F7F-B42A-5FDBD6F2BE36}"/>
              </a:ext>
            </a:extLst>
          </p:cNvPr>
          <p:cNvSpPr txBox="1"/>
          <p:nvPr/>
        </p:nvSpPr>
        <p:spPr>
          <a:xfrm>
            <a:off x="5151911" y="4767312"/>
            <a:ext cx="19631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i="1" dirty="0"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per-port GRANT rings</a:t>
            </a:r>
          </a:p>
        </p:txBody>
      </p:sp>
      <p:sp>
        <p:nvSpPr>
          <p:cNvPr id="15" name="任意形状 14">
            <a:extLst>
              <a:ext uri="{FF2B5EF4-FFF2-40B4-BE49-F238E27FC236}">
                <a16:creationId xmlns:a16="http://schemas.microsoft.com/office/drawing/2014/main" id="{A02AFA71-1EFC-49D3-9DBD-C78F33C0BFB0}"/>
              </a:ext>
            </a:extLst>
          </p:cNvPr>
          <p:cNvSpPr/>
          <p:nvPr/>
        </p:nvSpPr>
        <p:spPr>
          <a:xfrm>
            <a:off x="5571154" y="4202898"/>
            <a:ext cx="173626" cy="212922"/>
          </a:xfrm>
          <a:custGeom>
            <a:avLst/>
            <a:gdLst>
              <a:gd name="connsiteX0" fmla="*/ 101600 w 101600"/>
              <a:gd name="connsiteY0" fmla="*/ 0 h 133350"/>
              <a:gd name="connsiteX1" fmla="*/ 82550 w 101600"/>
              <a:gd name="connsiteY1" fmla="*/ 66675 h 133350"/>
              <a:gd name="connsiteX2" fmla="*/ 0 w 101600"/>
              <a:gd name="connsiteY2" fmla="*/ 13335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600" h="133350">
                <a:moveTo>
                  <a:pt x="101600" y="0"/>
                </a:moveTo>
                <a:cubicBezTo>
                  <a:pt x="100541" y="22225"/>
                  <a:pt x="99483" y="44450"/>
                  <a:pt x="82550" y="66675"/>
                </a:cubicBezTo>
                <a:cubicBezTo>
                  <a:pt x="65617" y="88900"/>
                  <a:pt x="32808" y="111125"/>
                  <a:pt x="0" y="133350"/>
                </a:cubicBezTo>
              </a:path>
            </a:pathLst>
          </a:custGeom>
          <a:noFill/>
          <a:ln>
            <a:solidFill>
              <a:srgbClr val="1791EE"/>
            </a:solidFill>
            <a:headEnd type="none" w="med" len="med"/>
            <a:tailEnd type="arrow" w="med" len="sm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任意形状 16">
            <a:extLst>
              <a:ext uri="{FF2B5EF4-FFF2-40B4-BE49-F238E27FC236}">
                <a16:creationId xmlns:a16="http://schemas.microsoft.com/office/drawing/2014/main" id="{1154297C-73FC-0AA7-35BD-1F7D72A25A66}"/>
              </a:ext>
            </a:extLst>
          </p:cNvPr>
          <p:cNvSpPr/>
          <p:nvPr/>
        </p:nvSpPr>
        <p:spPr>
          <a:xfrm flipH="1">
            <a:off x="6383842" y="4194351"/>
            <a:ext cx="229420" cy="234549"/>
          </a:xfrm>
          <a:custGeom>
            <a:avLst/>
            <a:gdLst>
              <a:gd name="connsiteX0" fmla="*/ 101600 w 101600"/>
              <a:gd name="connsiteY0" fmla="*/ 0 h 133350"/>
              <a:gd name="connsiteX1" fmla="*/ 82550 w 101600"/>
              <a:gd name="connsiteY1" fmla="*/ 66675 h 133350"/>
              <a:gd name="connsiteX2" fmla="*/ 0 w 101600"/>
              <a:gd name="connsiteY2" fmla="*/ 13335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600" h="133350">
                <a:moveTo>
                  <a:pt x="101600" y="0"/>
                </a:moveTo>
                <a:cubicBezTo>
                  <a:pt x="100541" y="22225"/>
                  <a:pt x="99483" y="44450"/>
                  <a:pt x="82550" y="66675"/>
                </a:cubicBezTo>
                <a:cubicBezTo>
                  <a:pt x="65617" y="88900"/>
                  <a:pt x="32808" y="111125"/>
                  <a:pt x="0" y="133350"/>
                </a:cubicBezTo>
              </a:path>
            </a:pathLst>
          </a:custGeom>
          <a:noFill/>
          <a:ln>
            <a:solidFill>
              <a:srgbClr val="1791EE"/>
            </a:solidFill>
            <a:headEnd type="none" w="med" len="med"/>
            <a:tailEnd type="arrow" w="med" len="sm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任意形状 18">
            <a:extLst>
              <a:ext uri="{FF2B5EF4-FFF2-40B4-BE49-F238E27FC236}">
                <a16:creationId xmlns:a16="http://schemas.microsoft.com/office/drawing/2014/main" id="{F47D1EF8-6F72-751A-C2FD-6BCA801556FE}"/>
              </a:ext>
            </a:extLst>
          </p:cNvPr>
          <p:cNvSpPr/>
          <p:nvPr/>
        </p:nvSpPr>
        <p:spPr>
          <a:xfrm>
            <a:off x="5890332" y="4189668"/>
            <a:ext cx="45719" cy="209593"/>
          </a:xfrm>
          <a:custGeom>
            <a:avLst/>
            <a:gdLst>
              <a:gd name="connsiteX0" fmla="*/ 15875 w 15875"/>
              <a:gd name="connsiteY0" fmla="*/ 0 h 88900"/>
              <a:gd name="connsiteX1" fmla="*/ 6350 w 15875"/>
              <a:gd name="connsiteY1" fmla="*/ 63500 h 88900"/>
              <a:gd name="connsiteX2" fmla="*/ 0 w 15875"/>
              <a:gd name="connsiteY2" fmla="*/ 88900 h 8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875" h="88900">
                <a:moveTo>
                  <a:pt x="15875" y="0"/>
                </a:moveTo>
                <a:cubicBezTo>
                  <a:pt x="12435" y="24341"/>
                  <a:pt x="8996" y="48683"/>
                  <a:pt x="6350" y="63500"/>
                </a:cubicBezTo>
                <a:cubicBezTo>
                  <a:pt x="3704" y="78317"/>
                  <a:pt x="1852" y="83608"/>
                  <a:pt x="0" y="88900"/>
                </a:cubicBezTo>
              </a:path>
            </a:pathLst>
          </a:custGeom>
          <a:noFill/>
          <a:ln>
            <a:solidFill>
              <a:srgbClr val="1791EE"/>
            </a:solidFill>
            <a:headEnd type="none" w="med" len="med"/>
            <a:tailEnd type="arrow" w="med" len="sm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任意形状 20">
            <a:extLst>
              <a:ext uri="{FF2B5EF4-FFF2-40B4-BE49-F238E27FC236}">
                <a16:creationId xmlns:a16="http://schemas.microsoft.com/office/drawing/2014/main" id="{6D89F71F-4B1D-25D2-08B3-F9486543AC7E}"/>
              </a:ext>
            </a:extLst>
          </p:cNvPr>
          <p:cNvSpPr/>
          <p:nvPr/>
        </p:nvSpPr>
        <p:spPr>
          <a:xfrm flipH="1">
            <a:off x="6148462" y="4206227"/>
            <a:ext cx="59912" cy="209593"/>
          </a:xfrm>
          <a:custGeom>
            <a:avLst/>
            <a:gdLst>
              <a:gd name="connsiteX0" fmla="*/ 15875 w 15875"/>
              <a:gd name="connsiteY0" fmla="*/ 0 h 88900"/>
              <a:gd name="connsiteX1" fmla="*/ 6350 w 15875"/>
              <a:gd name="connsiteY1" fmla="*/ 63500 h 88900"/>
              <a:gd name="connsiteX2" fmla="*/ 0 w 15875"/>
              <a:gd name="connsiteY2" fmla="*/ 88900 h 8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875" h="88900">
                <a:moveTo>
                  <a:pt x="15875" y="0"/>
                </a:moveTo>
                <a:cubicBezTo>
                  <a:pt x="12435" y="24341"/>
                  <a:pt x="8996" y="48683"/>
                  <a:pt x="6350" y="63500"/>
                </a:cubicBezTo>
                <a:cubicBezTo>
                  <a:pt x="3704" y="78317"/>
                  <a:pt x="1852" y="83608"/>
                  <a:pt x="0" y="88900"/>
                </a:cubicBezTo>
              </a:path>
            </a:pathLst>
          </a:custGeom>
          <a:noFill/>
          <a:ln>
            <a:solidFill>
              <a:srgbClr val="1791EE"/>
            </a:solidFill>
            <a:headEnd type="none" w="med" len="med"/>
            <a:tailEnd type="arrow" w="med" len="sm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E3D87E8-7C48-8DE1-ADB9-99F4C871536D}"/>
              </a:ext>
            </a:extLst>
          </p:cNvPr>
          <p:cNvSpPr txBox="1"/>
          <p:nvPr/>
        </p:nvSpPr>
        <p:spPr>
          <a:xfrm>
            <a:off x="3102300" y="5169007"/>
            <a:ext cx="6236424" cy="430887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Modify the rings to match the topology’s capability</a:t>
            </a:r>
          </a:p>
        </p:txBody>
      </p:sp>
    </p:spTree>
    <p:extLst>
      <p:ext uri="{BB962C8B-B14F-4D97-AF65-F5344CB8AC3E}">
        <p14:creationId xmlns:p14="http://schemas.microsoft.com/office/powerpoint/2010/main" val="331766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2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5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6" dur="2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5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4" dur="2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8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5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2" dur="2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41" grpId="0"/>
      <p:bldP spid="104" grpId="0" animBg="1"/>
      <p:bldP spid="104" grpId="1" animBg="1"/>
      <p:bldP spid="106" grpId="0" animBg="1"/>
      <p:bldP spid="106" grpId="1" animBg="1"/>
      <p:bldP spid="11" grpId="0"/>
      <p:bldP spid="15" grpId="0" animBg="1"/>
      <p:bldP spid="17" grpId="0" animBg="1"/>
      <p:bldP spid="19" grpId="0" animBg="1"/>
      <p:bldP spid="21" grpId="0" animBg="1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矩形 87">
            <a:extLst>
              <a:ext uri="{FF2B5EF4-FFF2-40B4-BE49-F238E27FC236}">
                <a16:creationId xmlns:a16="http://schemas.microsoft.com/office/drawing/2014/main" id="{9D355547-434E-E96D-799C-3E5D0B1D7B59}"/>
              </a:ext>
            </a:extLst>
          </p:cNvPr>
          <p:cNvSpPr/>
          <p:nvPr/>
        </p:nvSpPr>
        <p:spPr>
          <a:xfrm>
            <a:off x="0" y="3712631"/>
            <a:ext cx="12192000" cy="31453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246AD7A5-92E7-5C0D-CC0E-C378DA7AB1A0}"/>
              </a:ext>
            </a:extLst>
          </p:cNvPr>
          <p:cNvGrpSpPr/>
          <p:nvPr/>
        </p:nvGrpSpPr>
        <p:grpSpPr>
          <a:xfrm>
            <a:off x="579113" y="4518661"/>
            <a:ext cx="11770037" cy="707886"/>
            <a:chOff x="488405" y="4518661"/>
            <a:chExt cx="11770037" cy="707886"/>
          </a:xfrm>
        </p:grpSpPr>
        <p:cxnSp>
          <p:nvCxnSpPr>
            <p:cNvPr id="39" name="直线连接符 41">
              <a:extLst>
                <a:ext uri="{FF2B5EF4-FFF2-40B4-BE49-F238E27FC236}">
                  <a16:creationId xmlns:a16="http://schemas.microsoft.com/office/drawing/2014/main" id="{9CEEA965-DF4F-2ABB-00A9-8FBDB06CEC4F}"/>
                </a:ext>
              </a:extLst>
            </p:cNvPr>
            <p:cNvCxnSpPr>
              <a:cxnSpLocks/>
            </p:cNvCxnSpPr>
            <p:nvPr/>
          </p:nvCxnSpPr>
          <p:spPr>
            <a:xfrm>
              <a:off x="2967224" y="4813286"/>
              <a:ext cx="817200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4" name="组合 83">
              <a:extLst>
                <a:ext uri="{FF2B5EF4-FFF2-40B4-BE49-F238E27FC236}">
                  <a16:creationId xmlns:a16="http://schemas.microsoft.com/office/drawing/2014/main" id="{D1E7C823-2F40-4233-DA80-1F62F5A73BD5}"/>
                </a:ext>
              </a:extLst>
            </p:cNvPr>
            <p:cNvGrpSpPr/>
            <p:nvPr/>
          </p:nvGrpSpPr>
          <p:grpSpPr>
            <a:xfrm>
              <a:off x="488405" y="4518661"/>
              <a:ext cx="1046901" cy="707886"/>
              <a:chOff x="1010080" y="5815234"/>
              <a:chExt cx="876158" cy="707886"/>
            </a:xfrm>
          </p:grpSpPr>
          <p:sp>
            <p:nvSpPr>
              <p:cNvPr id="85" name="文本框 84">
                <a:extLst>
                  <a:ext uri="{FF2B5EF4-FFF2-40B4-BE49-F238E27FC236}">
                    <a16:creationId xmlns:a16="http://schemas.microsoft.com/office/drawing/2014/main" id="{733F55A6-E09D-666B-0B9B-FFA5636F124D}"/>
                  </a:ext>
                </a:extLst>
              </p:cNvPr>
              <p:cNvSpPr txBox="1"/>
              <p:nvPr/>
            </p:nvSpPr>
            <p:spPr>
              <a:xfrm>
                <a:off x="1010080" y="5815234"/>
                <a:ext cx="87615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Intuitive</a:t>
                </a:r>
              </a:p>
              <a:p>
                <a:pPr algn="ctr"/>
                <a:r>
                  <a:rPr lang="en-US" altLang="zh-CN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solution</a:t>
                </a:r>
              </a:p>
            </p:txBody>
          </p:sp>
          <p:sp>
            <p:nvSpPr>
              <p:cNvPr id="86" name="矩形: 圆角 85">
                <a:extLst>
                  <a:ext uri="{FF2B5EF4-FFF2-40B4-BE49-F238E27FC236}">
                    <a16:creationId xmlns:a16="http://schemas.microsoft.com/office/drawing/2014/main" id="{D786BC0D-A41D-A955-AEE9-95C8EED3B294}"/>
                  </a:ext>
                </a:extLst>
              </p:cNvPr>
              <p:cNvSpPr/>
              <p:nvPr/>
            </p:nvSpPr>
            <p:spPr>
              <a:xfrm>
                <a:off x="1010810" y="5842180"/>
                <a:ext cx="872762" cy="652857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0AAE8316-918B-DF21-9346-BD8DCD4F4BF6}"/>
                </a:ext>
              </a:extLst>
            </p:cNvPr>
            <p:cNvSpPr txBox="1"/>
            <p:nvPr/>
          </p:nvSpPr>
          <p:spPr>
            <a:xfrm>
              <a:off x="10753504" y="4613234"/>
              <a:ext cx="15049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time</a:t>
              </a:r>
            </a:p>
          </p:txBody>
        </p:sp>
      </p:grpSp>
      <p:sp>
        <p:nvSpPr>
          <p:cNvPr id="32" name="矩形: 圆角 31">
            <a:extLst>
              <a:ext uri="{FF2B5EF4-FFF2-40B4-BE49-F238E27FC236}">
                <a16:creationId xmlns:a16="http://schemas.microsoft.com/office/drawing/2014/main" id="{EE354088-4665-5DFA-35FE-BA33AABEE6EC}"/>
              </a:ext>
            </a:extLst>
          </p:cNvPr>
          <p:cNvSpPr/>
          <p:nvPr/>
        </p:nvSpPr>
        <p:spPr>
          <a:xfrm>
            <a:off x="6279587" y="4416462"/>
            <a:ext cx="1690100" cy="442880"/>
          </a:xfrm>
          <a:prstGeom prst="roundRect">
            <a:avLst/>
          </a:prstGeom>
          <a:solidFill>
            <a:srgbClr val="BFBFB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: 圆角 30">
            <a:extLst>
              <a:ext uri="{FF2B5EF4-FFF2-40B4-BE49-F238E27FC236}">
                <a16:creationId xmlns:a16="http://schemas.microsoft.com/office/drawing/2014/main" id="{184263E7-D91D-477D-480C-F2C944E41614}"/>
              </a:ext>
            </a:extLst>
          </p:cNvPr>
          <p:cNvSpPr/>
          <p:nvPr/>
        </p:nvSpPr>
        <p:spPr>
          <a:xfrm>
            <a:off x="3775471" y="4413304"/>
            <a:ext cx="1674798" cy="442880"/>
          </a:xfrm>
          <a:prstGeom prst="roundRect">
            <a:avLst/>
          </a:prstGeom>
          <a:solidFill>
            <a:srgbClr val="BFBFB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五边形 75">
            <a:extLst>
              <a:ext uri="{FF2B5EF4-FFF2-40B4-BE49-F238E27FC236}">
                <a16:creationId xmlns:a16="http://schemas.microsoft.com/office/drawing/2014/main" id="{FEFD798D-93FC-8F19-BCA9-8DCCD92D3E14}"/>
              </a:ext>
            </a:extLst>
          </p:cNvPr>
          <p:cNvSpPr/>
          <p:nvPr/>
        </p:nvSpPr>
        <p:spPr>
          <a:xfrm>
            <a:off x="2326871" y="1224427"/>
            <a:ext cx="2296169" cy="371519"/>
          </a:xfrm>
          <a:prstGeom prst="homePlate">
            <a:avLst/>
          </a:prstGeom>
          <a:solidFill>
            <a:srgbClr val="FA74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ToR-level REQUEST</a:t>
            </a:r>
            <a:endParaRPr kumimoji="1" lang="zh-CN" altLang="en-US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五边形 107">
            <a:extLst>
              <a:ext uri="{FF2B5EF4-FFF2-40B4-BE49-F238E27FC236}">
                <a16:creationId xmlns:a16="http://schemas.microsoft.com/office/drawing/2014/main" id="{1AD3613E-1D77-8B30-F1A3-DE396F77580F}"/>
              </a:ext>
            </a:extLst>
          </p:cNvPr>
          <p:cNvSpPr/>
          <p:nvPr/>
        </p:nvSpPr>
        <p:spPr>
          <a:xfrm>
            <a:off x="4991122" y="1227587"/>
            <a:ext cx="2300779" cy="370554"/>
          </a:xfrm>
          <a:prstGeom prst="homePlate">
            <a:avLst/>
          </a:prstGeom>
          <a:solidFill>
            <a:srgbClr val="1791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Port-level GRANT</a:t>
            </a:r>
            <a:endParaRPr kumimoji="1" lang="zh-CN" altLang="en-US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五边形 132">
            <a:extLst>
              <a:ext uri="{FF2B5EF4-FFF2-40B4-BE49-F238E27FC236}">
                <a16:creationId xmlns:a16="http://schemas.microsoft.com/office/drawing/2014/main" id="{7F30EAE0-26D8-19DC-3B2F-D4A4FE80DED2}"/>
              </a:ext>
            </a:extLst>
          </p:cNvPr>
          <p:cNvSpPr/>
          <p:nvPr/>
        </p:nvSpPr>
        <p:spPr>
          <a:xfrm>
            <a:off x="7659983" y="1224427"/>
            <a:ext cx="2300779" cy="370554"/>
          </a:xfrm>
          <a:prstGeom prst="homePlat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Port-level ACCEPT</a:t>
            </a:r>
            <a:endParaRPr kumimoji="1" lang="zh-CN" altLang="en-US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9876AFBA-8F07-0346-75E5-F356B3292ED3}"/>
              </a:ext>
            </a:extLst>
          </p:cNvPr>
          <p:cNvSpPr txBox="1">
            <a:spLocks/>
          </p:cNvSpPr>
          <p:nvPr/>
        </p:nvSpPr>
        <p:spPr>
          <a:xfrm>
            <a:off x="430236" y="173935"/>
            <a:ext cx="9585961" cy="893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altLang="zh-CN" sz="3600" b="1" dirty="0"/>
              <a:t>Supporting frequent exchanges of scheduling messages</a:t>
            </a:r>
            <a:endParaRPr lang="zh-CN" altLang="en-US" sz="3600" b="1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6896D29-B12C-AE39-0968-863318BC8261}"/>
              </a:ext>
            </a:extLst>
          </p:cNvPr>
          <p:cNvSpPr txBox="1"/>
          <p:nvPr/>
        </p:nvSpPr>
        <p:spPr>
          <a:xfrm>
            <a:off x="525234" y="1830897"/>
            <a:ext cx="11256458" cy="1881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Requires full-mesh connectivity among all ToRs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Following previous practices</a:t>
            </a:r>
            <a:r>
              <a:rPr lang="en-US" altLang="zh-CN" sz="24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[1][2][3]</a:t>
            </a:r>
            <a:endParaRPr lang="en-US" altLang="zh-CN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lnSpc>
                <a:spcPct val="150000"/>
              </a:lnSpc>
              <a:buFont typeface="Calibri" panose="020F0502020204030204" pitchFamily="34" charset="0"/>
              <a:buChar char="‒"/>
            </a:pP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R</a:t>
            </a: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ound-robin </a:t>
            </a: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r</a:t>
            </a: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econfiguration to work as full-mesh</a:t>
            </a:r>
            <a:endParaRPr lang="en-US" altLang="zh-CN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471EFAEC-85AE-20A1-1330-778976E0B7FA}"/>
                  </a:ext>
                </a:extLst>
              </p:cNvPr>
              <p:cNvSpPr txBox="1"/>
              <p:nvPr/>
            </p:nvSpPr>
            <p:spPr>
              <a:xfrm>
                <a:off x="3644085" y="4351489"/>
                <a:ext cx="19342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i="1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One-way delay (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~</m:t>
                    </m:r>
                  </m:oMath>
                </a14:m>
                <a:r>
                  <a:rPr lang="el-GR" sz="1400" i="1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μ</a:t>
                </a:r>
                <a:r>
                  <a:rPr lang="en-US" sz="1400" i="1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s) between ToRs (at least)</a:t>
                </a: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471EFAEC-85AE-20A1-1330-778976E0B7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4085" y="4351489"/>
                <a:ext cx="1934202" cy="523220"/>
              </a:xfrm>
              <a:prstGeom prst="rect">
                <a:avLst/>
              </a:prstGeom>
              <a:blipFill>
                <a:blip r:embed="rId3"/>
                <a:stretch>
                  <a:fillRect t="-2326" b="-104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文本框 95">
                <a:extLst>
                  <a:ext uri="{FF2B5EF4-FFF2-40B4-BE49-F238E27FC236}">
                    <a16:creationId xmlns:a16="http://schemas.microsoft.com/office/drawing/2014/main" id="{3FA0D1F2-F931-1B69-6009-3DADC959E39E}"/>
                  </a:ext>
                </a:extLst>
              </p:cNvPr>
              <p:cNvSpPr txBox="1"/>
              <p:nvPr/>
            </p:nvSpPr>
            <p:spPr>
              <a:xfrm>
                <a:off x="6150166" y="4344114"/>
                <a:ext cx="19342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i="1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One-way delay (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~</m:t>
                    </m:r>
                  </m:oMath>
                </a14:m>
                <a:r>
                  <a:rPr lang="el-GR" altLang="zh-CN" sz="1400" i="1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μ</a:t>
                </a:r>
                <a:r>
                  <a:rPr lang="en-US" altLang="zh-CN" sz="1400" i="1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</a:t>
                </a:r>
                <a:r>
                  <a:rPr lang="en-US" sz="1400" i="1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 between ToRs (at least)</a:t>
                </a:r>
              </a:p>
            </p:txBody>
          </p:sp>
        </mc:Choice>
        <mc:Fallback xmlns="">
          <p:sp>
            <p:nvSpPr>
              <p:cNvPr id="96" name="文本框 95">
                <a:extLst>
                  <a:ext uri="{FF2B5EF4-FFF2-40B4-BE49-F238E27FC236}">
                    <a16:creationId xmlns:a16="http://schemas.microsoft.com/office/drawing/2014/main" id="{3FA0D1F2-F931-1B69-6009-3DADC959E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0166" y="4344114"/>
                <a:ext cx="1934202" cy="523220"/>
              </a:xfrm>
              <a:prstGeom prst="rect">
                <a:avLst/>
              </a:prstGeom>
              <a:blipFill>
                <a:blip r:embed="rId3"/>
                <a:stretch>
                  <a:fillRect t="-2353" b="-117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3" name="文本框 212">
            <a:extLst>
              <a:ext uri="{FF2B5EF4-FFF2-40B4-BE49-F238E27FC236}">
                <a16:creationId xmlns:a16="http://schemas.microsoft.com/office/drawing/2014/main" id="{89EF19FB-7E63-D034-8D7A-3DD89374934E}"/>
              </a:ext>
            </a:extLst>
          </p:cNvPr>
          <p:cNvSpPr txBox="1"/>
          <p:nvPr/>
        </p:nvSpPr>
        <p:spPr>
          <a:xfrm>
            <a:off x="4991122" y="5784154"/>
            <a:ext cx="31788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Link waste due to long one-way delay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C01B9D89-2991-BA2B-B991-ADA88742F76F}"/>
              </a:ext>
            </a:extLst>
          </p:cNvPr>
          <p:cNvSpPr txBox="1"/>
          <p:nvPr/>
        </p:nvSpPr>
        <p:spPr>
          <a:xfrm>
            <a:off x="9204008" y="2499199"/>
            <a:ext cx="29271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[1] Mellette et al., SIGCOMM ’17</a:t>
            </a:r>
          </a:p>
          <a:p>
            <a:r>
              <a:rPr lang="en-US" altLang="zh-CN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[2] Shrivastav et al., NSDI ’19</a:t>
            </a:r>
          </a:p>
          <a:p>
            <a:r>
              <a:rPr lang="fr-FR" altLang="zh-CN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[3] Ballani et al., SIGCOMM ’20</a:t>
            </a:r>
            <a:endParaRPr lang="en-US" altLang="zh-CN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3C0D86BA-CEEF-6A0C-024A-ADECA598366C}"/>
              </a:ext>
            </a:extLst>
          </p:cNvPr>
          <p:cNvGrpSpPr/>
          <p:nvPr/>
        </p:nvGrpSpPr>
        <p:grpSpPr>
          <a:xfrm>
            <a:off x="343709" y="5473316"/>
            <a:ext cx="2071263" cy="909647"/>
            <a:chOff x="484461" y="5615087"/>
            <a:chExt cx="2071263" cy="909647"/>
          </a:xfrm>
        </p:grpSpPr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39355EBA-4923-57C4-AAF9-5F1544EA7271}"/>
                </a:ext>
              </a:extLst>
            </p:cNvPr>
            <p:cNvSpPr/>
            <p:nvPr/>
          </p:nvSpPr>
          <p:spPr>
            <a:xfrm>
              <a:off x="484461" y="6001348"/>
              <a:ext cx="144000" cy="147897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49BC55B3-7494-5FC7-0EBF-1CD03DC24162}"/>
                </a:ext>
              </a:extLst>
            </p:cNvPr>
            <p:cNvSpPr>
              <a:spLocks/>
            </p:cNvSpPr>
            <p:nvPr/>
          </p:nvSpPr>
          <p:spPr>
            <a:xfrm>
              <a:off x="486139" y="5695372"/>
              <a:ext cx="140644" cy="147897"/>
            </a:xfrm>
            <a:prstGeom prst="rect">
              <a:avLst/>
            </a:prstGeom>
            <a:pattFill prst="wdDnDiag">
              <a:fgClr>
                <a:srgbClr val="C00000"/>
              </a:fgClr>
              <a:bgClr>
                <a:schemeClr val="bg1"/>
              </a:bgClr>
            </a:patt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71A8EACE-5BD4-788E-A1A1-D565D36A077B}"/>
                </a:ext>
              </a:extLst>
            </p:cNvPr>
            <p:cNvSpPr/>
            <p:nvPr/>
          </p:nvSpPr>
          <p:spPr>
            <a:xfrm>
              <a:off x="484461" y="6277570"/>
              <a:ext cx="144000" cy="147897"/>
            </a:xfrm>
            <a:prstGeom prst="rect">
              <a:avLst/>
            </a:prstGeom>
            <a:solidFill>
              <a:schemeClr val="accent6"/>
            </a:solidFill>
            <a:ln w="9525"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C6F1FC51-F8AD-3F65-90E3-E339C571E410}"/>
                </a:ext>
              </a:extLst>
            </p:cNvPr>
            <p:cNvSpPr txBox="1"/>
            <p:nvPr/>
          </p:nvSpPr>
          <p:spPr>
            <a:xfrm>
              <a:off x="587450" y="5615087"/>
              <a:ext cx="19682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>
                  <a:latin typeface="Calibri" panose="020F0502020204030204" pitchFamily="34" charset="0"/>
                  <a:cs typeface="Calibri" panose="020F0502020204030204" pitchFamily="34" charset="0"/>
                </a:rPr>
                <a:t>reconfiguration delay</a:t>
              </a:r>
            </a:p>
          </p:txBody>
        </p:sp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376B3D9D-C9C8-A4AD-E595-66EA9343C69F}"/>
                </a:ext>
              </a:extLst>
            </p:cNvPr>
            <p:cNvSpPr txBox="1"/>
            <p:nvPr/>
          </p:nvSpPr>
          <p:spPr>
            <a:xfrm>
              <a:off x="556970" y="5891077"/>
              <a:ext cx="19682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>
                  <a:latin typeface="Calibri" panose="020F0502020204030204" pitchFamily="34" charset="0"/>
                  <a:cs typeface="Calibri" panose="020F0502020204030204" pitchFamily="34" charset="0"/>
                </a:rPr>
                <a:t>scheduling messages</a:t>
              </a:r>
            </a:p>
          </p:txBody>
        </p: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8BD3E5F7-2DDA-700D-61C9-A07B1184A6D4}"/>
                </a:ext>
              </a:extLst>
            </p:cNvPr>
            <p:cNvSpPr txBox="1"/>
            <p:nvPr/>
          </p:nvSpPr>
          <p:spPr>
            <a:xfrm>
              <a:off x="547454" y="6186180"/>
              <a:ext cx="6057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</p:grpSp>
      <p:pic>
        <p:nvPicPr>
          <p:cNvPr id="95" name="图片 94">
            <a:extLst>
              <a:ext uri="{FF2B5EF4-FFF2-40B4-BE49-F238E27FC236}">
                <a16:creationId xmlns:a16="http://schemas.microsoft.com/office/drawing/2014/main" id="{8D460220-3620-D5B6-CBCA-BDA4B7EAB4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7327" y="3852683"/>
            <a:ext cx="1562100" cy="2057400"/>
          </a:xfrm>
          <a:prstGeom prst="rect">
            <a:avLst/>
          </a:prstGeom>
        </p:spPr>
      </p:pic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id="{605005EA-FEA1-6A8F-BA78-4A48DA921B0E}"/>
              </a:ext>
            </a:extLst>
          </p:cNvPr>
          <p:cNvCxnSpPr>
            <a:cxnSpLocks/>
            <a:stCxn id="23" idx="2"/>
            <a:endCxn id="213" idx="0"/>
          </p:cNvCxnSpPr>
          <p:nvPr/>
        </p:nvCxnSpPr>
        <p:spPr>
          <a:xfrm>
            <a:off x="4611186" y="4874709"/>
            <a:ext cx="1969337" cy="90944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直接箭头连接符 42">
            <a:extLst>
              <a:ext uri="{FF2B5EF4-FFF2-40B4-BE49-F238E27FC236}">
                <a16:creationId xmlns:a16="http://schemas.microsoft.com/office/drawing/2014/main" id="{DBA2C24B-3023-D933-8E89-EEFF29712920}"/>
              </a:ext>
            </a:extLst>
          </p:cNvPr>
          <p:cNvCxnSpPr>
            <a:cxnSpLocks/>
            <a:stCxn id="96" idx="2"/>
            <a:endCxn id="213" idx="0"/>
          </p:cNvCxnSpPr>
          <p:nvPr/>
        </p:nvCxnSpPr>
        <p:spPr>
          <a:xfrm flipH="1">
            <a:off x="6580523" y="4867334"/>
            <a:ext cx="536744" cy="91682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3" name="图片 82">
            <a:extLst>
              <a:ext uri="{FF2B5EF4-FFF2-40B4-BE49-F238E27FC236}">
                <a16:creationId xmlns:a16="http://schemas.microsoft.com/office/drawing/2014/main" id="{54B90E1D-7781-5875-BCB6-FC392FE08F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1301" y="3857966"/>
            <a:ext cx="2108200" cy="2794000"/>
          </a:xfrm>
          <a:prstGeom prst="rect">
            <a:avLst/>
          </a:prstGeom>
        </p:spPr>
      </p:pic>
      <p:pic>
        <p:nvPicPr>
          <p:cNvPr id="203" name="图片 202">
            <a:extLst>
              <a:ext uri="{FF2B5EF4-FFF2-40B4-BE49-F238E27FC236}">
                <a16:creationId xmlns:a16="http://schemas.microsoft.com/office/drawing/2014/main" id="{9AC110A1-F3C0-7EEA-BD02-78209B06AB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8686" y="3826190"/>
            <a:ext cx="3873500" cy="2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34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5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32" grpId="0" animBg="1"/>
      <p:bldP spid="31" grpId="0" animBg="1"/>
      <p:bldP spid="47" grpId="0" animBg="1"/>
      <p:bldP spid="8" grpId="0" animBg="1"/>
      <p:bldP spid="20" grpId="0" animBg="1"/>
      <p:bldP spid="23" grpId="0"/>
      <p:bldP spid="96" grpId="0"/>
      <p:bldP spid="213" grpId="0"/>
      <p:bldP spid="3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B209E210-28CF-8505-5391-F02BDC90EE75}"/>
              </a:ext>
            </a:extLst>
          </p:cNvPr>
          <p:cNvSpPr/>
          <p:nvPr/>
        </p:nvSpPr>
        <p:spPr>
          <a:xfrm>
            <a:off x="0" y="1458314"/>
            <a:ext cx="12192000" cy="22137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9876AFBA-8F07-0346-75E5-F356B3292ED3}"/>
              </a:ext>
            </a:extLst>
          </p:cNvPr>
          <p:cNvSpPr txBox="1">
            <a:spLocks/>
          </p:cNvSpPr>
          <p:nvPr/>
        </p:nvSpPr>
        <p:spPr>
          <a:xfrm>
            <a:off x="430236" y="173934"/>
            <a:ext cx="9585961" cy="893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altLang="zh-CN" sz="3600" b="1" dirty="0"/>
              <a:t>Pipelined scheduling through two-phase epochs</a:t>
            </a:r>
            <a:endParaRPr lang="zh-CN" altLang="en-US" sz="3600" b="1" dirty="0"/>
          </a:p>
        </p:txBody>
      </p:sp>
      <p:grpSp>
        <p:nvGrpSpPr>
          <p:cNvPr id="232" name="组合 231">
            <a:extLst>
              <a:ext uri="{FF2B5EF4-FFF2-40B4-BE49-F238E27FC236}">
                <a16:creationId xmlns:a16="http://schemas.microsoft.com/office/drawing/2014/main" id="{BADCE4BD-C948-0D4A-B1D7-4931A6A938B4}"/>
              </a:ext>
            </a:extLst>
          </p:cNvPr>
          <p:cNvGrpSpPr/>
          <p:nvPr/>
        </p:nvGrpSpPr>
        <p:grpSpPr>
          <a:xfrm>
            <a:off x="2946625" y="1741074"/>
            <a:ext cx="5742227" cy="1295220"/>
            <a:chOff x="2974586" y="1741074"/>
            <a:chExt cx="5742227" cy="1295220"/>
          </a:xfrm>
        </p:grpSpPr>
        <p:cxnSp>
          <p:nvCxnSpPr>
            <p:cNvPr id="4" name="直接箭头连接符 3">
              <a:extLst>
                <a:ext uri="{FF2B5EF4-FFF2-40B4-BE49-F238E27FC236}">
                  <a16:creationId xmlns:a16="http://schemas.microsoft.com/office/drawing/2014/main" id="{A4DE815D-8858-31E6-40AB-1CB24D936C34}"/>
                </a:ext>
              </a:extLst>
            </p:cNvPr>
            <p:cNvCxnSpPr>
              <a:cxnSpLocks/>
            </p:cNvCxnSpPr>
            <p:nvPr/>
          </p:nvCxnSpPr>
          <p:spPr>
            <a:xfrm>
              <a:off x="4385221" y="2095672"/>
              <a:ext cx="849899" cy="211983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直接箭头连接符 4">
              <a:extLst>
                <a:ext uri="{FF2B5EF4-FFF2-40B4-BE49-F238E27FC236}">
                  <a16:creationId xmlns:a16="http://schemas.microsoft.com/office/drawing/2014/main" id="{1C605BC2-4302-3861-27E6-7304F5E23EC1}"/>
                </a:ext>
              </a:extLst>
            </p:cNvPr>
            <p:cNvCxnSpPr>
              <a:cxnSpLocks/>
            </p:cNvCxnSpPr>
            <p:nvPr/>
          </p:nvCxnSpPr>
          <p:spPr>
            <a:xfrm>
              <a:off x="6632545" y="2555586"/>
              <a:ext cx="849899" cy="211983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" name="文本框 1">
              <a:extLst>
                <a:ext uri="{FF2B5EF4-FFF2-40B4-BE49-F238E27FC236}">
                  <a16:creationId xmlns:a16="http://schemas.microsoft.com/office/drawing/2014/main" id="{3FFC0AEC-5902-5567-4E48-0119271DB529}"/>
                </a:ext>
              </a:extLst>
            </p:cNvPr>
            <p:cNvSpPr txBox="1"/>
            <p:nvPr/>
          </p:nvSpPr>
          <p:spPr>
            <a:xfrm>
              <a:off x="2974586" y="1741074"/>
              <a:ext cx="12534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i="1" dirty="0" err="1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request</a:t>
              </a:r>
              <a:r>
                <a:rPr lang="en-US" sz="2400" b="1" i="1" baseline="-25000" dirty="0" err="1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</a:t>
              </a:r>
              <a:endParaRPr lang="en-US" sz="2400" b="1" i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386F1CA5-3B3E-6D61-872C-9EA541CA5F68}"/>
                </a:ext>
              </a:extLst>
            </p:cNvPr>
            <p:cNvSpPr txBox="1"/>
            <p:nvPr/>
          </p:nvSpPr>
          <p:spPr>
            <a:xfrm>
              <a:off x="5409790" y="2141184"/>
              <a:ext cx="9929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i="1" dirty="0" err="1">
                  <a:solidFill>
                    <a:schemeClr val="accent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grant</a:t>
              </a:r>
              <a:r>
                <a:rPr lang="en-US" sz="2400" b="1" i="1" baseline="-25000" dirty="0" err="1">
                  <a:solidFill>
                    <a:schemeClr val="accent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</a:t>
              </a:r>
              <a:endParaRPr lang="en-US" sz="2400" b="1" i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77586FB7-7D99-ED59-68AC-5A3F4ECCB27F}"/>
                </a:ext>
              </a:extLst>
            </p:cNvPr>
            <p:cNvSpPr txBox="1"/>
            <p:nvPr/>
          </p:nvSpPr>
          <p:spPr>
            <a:xfrm>
              <a:off x="7594903" y="2574629"/>
              <a:ext cx="11219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i="1" dirty="0" err="1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accept</a:t>
              </a:r>
              <a:r>
                <a:rPr lang="en-US" sz="2400" b="1" i="1" baseline="-25000" dirty="0" err="1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</a:t>
              </a:r>
              <a:endParaRPr lang="en-US" sz="2400" b="1" i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2" name="文本框 51">
            <a:extLst>
              <a:ext uri="{FF2B5EF4-FFF2-40B4-BE49-F238E27FC236}">
                <a16:creationId xmlns:a16="http://schemas.microsoft.com/office/drawing/2014/main" id="{FFB43875-6D47-E454-FC26-8B52AA4183EC}"/>
              </a:ext>
            </a:extLst>
          </p:cNvPr>
          <p:cNvSpPr txBox="1"/>
          <p:nvPr/>
        </p:nvSpPr>
        <p:spPr>
          <a:xfrm>
            <a:off x="525234" y="4234994"/>
            <a:ext cx="11256458" cy="1789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Pipelined scheduling</a:t>
            </a:r>
            <a:r>
              <a:rPr lang="en-US" altLang="zh-C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Run three scheduling processes simultaneously</a:t>
            </a:r>
          </a:p>
          <a:p>
            <a:pPr marL="800100" lvl="1" indent="-342900">
              <a:lnSpc>
                <a:spcPct val="150000"/>
              </a:lnSpc>
              <a:buFont typeface="Calibri" panose="020F0502020204030204" pitchFamily="34" charset="0"/>
              <a:buChar char="‒"/>
            </a:pP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Get a set of accepts after each round-robin</a:t>
            </a:r>
          </a:p>
          <a:p>
            <a:pPr marL="800100" lvl="1" indent="-342900">
              <a:lnSpc>
                <a:spcPct val="150000"/>
              </a:lnSpc>
              <a:buFont typeface="Calibri" panose="020F0502020204030204" pitchFamily="34" charset="0"/>
              <a:buChar char="‒"/>
            </a:pP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Reconfiguration and data transmission after accepts</a:t>
            </a: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5DD9BAA3-998E-7116-2926-442E540945EA}"/>
              </a:ext>
            </a:extLst>
          </p:cNvPr>
          <p:cNvSpPr txBox="1"/>
          <p:nvPr/>
        </p:nvSpPr>
        <p:spPr>
          <a:xfrm>
            <a:off x="3016742" y="2142669"/>
            <a:ext cx="1113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grant</a:t>
            </a:r>
            <a:r>
              <a:rPr lang="en-US" sz="2400" baseline="-250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n-1</a:t>
            </a:r>
            <a:endParaRPr lang="en-US" sz="2400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256924EB-BC9D-4E58-128A-7E4FAB26664F}"/>
              </a:ext>
            </a:extLst>
          </p:cNvPr>
          <p:cNvSpPr txBox="1"/>
          <p:nvPr/>
        </p:nvSpPr>
        <p:spPr>
          <a:xfrm>
            <a:off x="2840491" y="2574629"/>
            <a:ext cx="1390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accept</a:t>
            </a:r>
            <a:r>
              <a:rPr lang="en-US" sz="2400" baseline="-250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n-2</a:t>
            </a:r>
            <a:endParaRPr lang="en-US" sz="2400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462DFB24-57C8-7C9B-477C-B4AE9DFFAEE6}"/>
              </a:ext>
            </a:extLst>
          </p:cNvPr>
          <p:cNvSpPr txBox="1"/>
          <p:nvPr/>
        </p:nvSpPr>
        <p:spPr>
          <a:xfrm>
            <a:off x="5243436" y="1739999"/>
            <a:ext cx="1453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request</a:t>
            </a:r>
            <a:r>
              <a:rPr lang="en-US" sz="2400" baseline="-250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n+1</a:t>
            </a:r>
            <a:endParaRPr lang="en-US" sz="24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805A5046-959B-8341-7D5F-CE8139C27598}"/>
              </a:ext>
            </a:extLst>
          </p:cNvPr>
          <p:cNvSpPr txBox="1"/>
          <p:nvPr/>
        </p:nvSpPr>
        <p:spPr>
          <a:xfrm>
            <a:off x="5239625" y="2574629"/>
            <a:ext cx="1282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accept</a:t>
            </a:r>
            <a:r>
              <a:rPr lang="en-US" sz="2400" baseline="-250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n-1</a:t>
            </a:r>
            <a:endParaRPr lang="en-US" sz="2400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C1AA29F9-7629-FBF1-14B3-686C2C7E9475}"/>
              </a:ext>
            </a:extLst>
          </p:cNvPr>
          <p:cNvSpPr txBox="1"/>
          <p:nvPr/>
        </p:nvSpPr>
        <p:spPr>
          <a:xfrm>
            <a:off x="7552514" y="2141184"/>
            <a:ext cx="1153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grant</a:t>
            </a:r>
            <a:r>
              <a:rPr lang="en-US" sz="2400" baseline="-250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n+1</a:t>
            </a:r>
            <a:endParaRPr lang="en-US" sz="2400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文本框 77">
            <a:extLst>
              <a:ext uri="{FF2B5EF4-FFF2-40B4-BE49-F238E27FC236}">
                <a16:creationId xmlns:a16="http://schemas.microsoft.com/office/drawing/2014/main" id="{C3AA3BF4-5A59-264A-1E3F-09F2C00219CB}"/>
              </a:ext>
            </a:extLst>
          </p:cNvPr>
          <p:cNvSpPr txBox="1"/>
          <p:nvPr/>
        </p:nvSpPr>
        <p:spPr>
          <a:xfrm>
            <a:off x="7405436" y="1739999"/>
            <a:ext cx="1453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request</a:t>
            </a:r>
            <a:r>
              <a:rPr lang="en-US" sz="2400" baseline="-250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n+2</a:t>
            </a:r>
            <a:endParaRPr lang="en-US" sz="24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B0A8C622-B11A-043C-52F4-AB92D8C5898A}"/>
              </a:ext>
            </a:extLst>
          </p:cNvPr>
          <p:cNvSpPr/>
          <p:nvPr/>
        </p:nvSpPr>
        <p:spPr>
          <a:xfrm>
            <a:off x="2840490" y="2643188"/>
            <a:ext cx="5947887" cy="392031"/>
          </a:xfrm>
          <a:prstGeom prst="roundRect">
            <a:avLst/>
          </a:prstGeom>
          <a:noFill/>
          <a:ln w="19050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F886A64D-9D1C-A6D3-DF60-026A29093C7E}"/>
              </a:ext>
            </a:extLst>
          </p:cNvPr>
          <p:cNvGrpSpPr/>
          <p:nvPr/>
        </p:nvGrpSpPr>
        <p:grpSpPr>
          <a:xfrm>
            <a:off x="343709" y="2184001"/>
            <a:ext cx="2071263" cy="909647"/>
            <a:chOff x="484461" y="5615087"/>
            <a:chExt cx="2071263" cy="909647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494BA5BA-C1E6-D8A3-CE2B-47579E608B44}"/>
                </a:ext>
              </a:extLst>
            </p:cNvPr>
            <p:cNvSpPr/>
            <p:nvPr/>
          </p:nvSpPr>
          <p:spPr>
            <a:xfrm>
              <a:off x="484461" y="6001348"/>
              <a:ext cx="144000" cy="147897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43F3C302-E1A4-DA2C-9B18-EBC66518E168}"/>
                </a:ext>
              </a:extLst>
            </p:cNvPr>
            <p:cNvSpPr>
              <a:spLocks/>
            </p:cNvSpPr>
            <p:nvPr/>
          </p:nvSpPr>
          <p:spPr>
            <a:xfrm>
              <a:off x="486139" y="5695372"/>
              <a:ext cx="140644" cy="147897"/>
            </a:xfrm>
            <a:prstGeom prst="rect">
              <a:avLst/>
            </a:prstGeom>
            <a:pattFill prst="wdDnDiag">
              <a:fgClr>
                <a:srgbClr val="C00000"/>
              </a:fgClr>
              <a:bgClr>
                <a:schemeClr val="bg1"/>
              </a:bgClr>
            </a:patt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F12DF75D-375C-8511-D77E-B0FAEA7BCDA8}"/>
                </a:ext>
              </a:extLst>
            </p:cNvPr>
            <p:cNvSpPr/>
            <p:nvPr/>
          </p:nvSpPr>
          <p:spPr>
            <a:xfrm>
              <a:off x="484461" y="6277570"/>
              <a:ext cx="144000" cy="147897"/>
            </a:xfrm>
            <a:prstGeom prst="rect">
              <a:avLst/>
            </a:prstGeom>
            <a:solidFill>
              <a:schemeClr val="accent6"/>
            </a:solidFill>
            <a:ln w="9525"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78F8663F-224E-33FC-4E5C-A8185BE5A958}"/>
                </a:ext>
              </a:extLst>
            </p:cNvPr>
            <p:cNvSpPr txBox="1"/>
            <p:nvPr/>
          </p:nvSpPr>
          <p:spPr>
            <a:xfrm>
              <a:off x="587450" y="5615087"/>
              <a:ext cx="19682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>
                  <a:latin typeface="Calibri" panose="020F0502020204030204" pitchFamily="34" charset="0"/>
                  <a:cs typeface="Calibri" panose="020F0502020204030204" pitchFamily="34" charset="0"/>
                </a:rPr>
                <a:t>reconfiguration delay</a:t>
              </a: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34B6F391-34DE-03D8-DD07-818CE67C35E0}"/>
                </a:ext>
              </a:extLst>
            </p:cNvPr>
            <p:cNvSpPr txBox="1"/>
            <p:nvPr/>
          </p:nvSpPr>
          <p:spPr>
            <a:xfrm>
              <a:off x="556970" y="5891077"/>
              <a:ext cx="19682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>
                  <a:latin typeface="Calibri" panose="020F0502020204030204" pitchFamily="34" charset="0"/>
                  <a:cs typeface="Calibri" panose="020F0502020204030204" pitchFamily="34" charset="0"/>
                </a:rPr>
                <a:t>scheduling messages</a:t>
              </a: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CB6E9B1D-BCD9-BC98-5351-554D8A81BBFD}"/>
                </a:ext>
              </a:extLst>
            </p:cNvPr>
            <p:cNvSpPr txBox="1"/>
            <p:nvPr/>
          </p:nvSpPr>
          <p:spPr>
            <a:xfrm>
              <a:off x="547454" y="6186180"/>
              <a:ext cx="6057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</p:grpSp>
      <p:pic>
        <p:nvPicPr>
          <p:cNvPr id="60" name="图片 59">
            <a:extLst>
              <a:ext uri="{FF2B5EF4-FFF2-40B4-BE49-F238E27FC236}">
                <a16:creationId xmlns:a16="http://schemas.microsoft.com/office/drawing/2014/main" id="{C98B8C12-85D2-67A0-BBAD-E1FADFFE6C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0330" y="3218347"/>
            <a:ext cx="7951508" cy="5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64B6AB6-7643-B9EC-14A0-2B615DFA51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6831" y="3214568"/>
            <a:ext cx="1892300" cy="33020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3A88D763-F78E-C8F8-8C32-3A501DF2C5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054" y="3228912"/>
            <a:ext cx="1892300" cy="33020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C551B6D6-41FC-1C43-81AF-D8EFD4047A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4329" y="3216386"/>
            <a:ext cx="18923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387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5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62" grpId="0"/>
      <p:bldP spid="63" grpId="0"/>
      <p:bldP spid="77" grpId="0"/>
      <p:bldP spid="78" grpId="0"/>
      <p:bldP spid="3" grpId="0" animBg="1"/>
      <p:bldP spid="3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CED5602D-C1D9-FC55-D166-A2B9F0CB63D4}"/>
              </a:ext>
            </a:extLst>
          </p:cNvPr>
          <p:cNvSpPr/>
          <p:nvPr/>
        </p:nvSpPr>
        <p:spPr>
          <a:xfrm>
            <a:off x="6429741" y="3564766"/>
            <a:ext cx="4703681" cy="2242196"/>
          </a:xfrm>
          <a:prstGeom prst="roundRect">
            <a:avLst>
              <a:gd name="adj" fmla="val 8648"/>
            </a:avLst>
          </a:prstGeom>
          <a:solidFill>
            <a:srgbClr val="C2F1C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B89063B0-C2DC-3006-3802-89C19FFCD02E}"/>
              </a:ext>
            </a:extLst>
          </p:cNvPr>
          <p:cNvSpPr/>
          <p:nvPr/>
        </p:nvSpPr>
        <p:spPr>
          <a:xfrm>
            <a:off x="1076164" y="3548425"/>
            <a:ext cx="4703681" cy="2258536"/>
          </a:xfrm>
          <a:prstGeom prst="roundRect">
            <a:avLst>
              <a:gd name="adj" fmla="val 8648"/>
            </a:avLst>
          </a:prstGeom>
          <a:solidFill>
            <a:srgbClr val="C2F1C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9876AFBA-8F07-0346-75E5-F356B3292ED3}"/>
              </a:ext>
            </a:extLst>
          </p:cNvPr>
          <p:cNvSpPr txBox="1">
            <a:spLocks/>
          </p:cNvSpPr>
          <p:nvPr/>
        </p:nvSpPr>
        <p:spPr>
          <a:xfrm>
            <a:off x="430236" y="171702"/>
            <a:ext cx="9585961" cy="893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altLang="zh-CN" sz="3600" b="1" dirty="0"/>
              <a:t>Pipelined scheduling through two-phase epochs</a:t>
            </a:r>
            <a:endParaRPr lang="zh-CN" altLang="en-US" sz="3600" b="1" dirty="0"/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FFB43875-6D47-E454-FC26-8B52AA4183EC}"/>
              </a:ext>
            </a:extLst>
          </p:cNvPr>
          <p:cNvSpPr txBox="1"/>
          <p:nvPr/>
        </p:nvSpPr>
        <p:spPr>
          <a:xfrm>
            <a:off x="1134413" y="3475608"/>
            <a:ext cx="4545418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Predefined phase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2400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Frequent reconfigurations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Predefined connections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Pipelined distributed scheduling</a:t>
            </a: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F886A64D-9D1C-A6D3-DF60-026A29093C7E}"/>
              </a:ext>
            </a:extLst>
          </p:cNvPr>
          <p:cNvGrpSpPr/>
          <p:nvPr/>
        </p:nvGrpSpPr>
        <p:grpSpPr>
          <a:xfrm>
            <a:off x="343709" y="2184001"/>
            <a:ext cx="2071263" cy="909647"/>
            <a:chOff x="484461" y="5615087"/>
            <a:chExt cx="2071263" cy="909647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494BA5BA-C1E6-D8A3-CE2B-47579E608B44}"/>
                </a:ext>
              </a:extLst>
            </p:cNvPr>
            <p:cNvSpPr/>
            <p:nvPr/>
          </p:nvSpPr>
          <p:spPr>
            <a:xfrm>
              <a:off x="484461" y="6001348"/>
              <a:ext cx="144000" cy="147897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43F3C302-E1A4-DA2C-9B18-EBC66518E168}"/>
                </a:ext>
              </a:extLst>
            </p:cNvPr>
            <p:cNvSpPr>
              <a:spLocks/>
            </p:cNvSpPr>
            <p:nvPr/>
          </p:nvSpPr>
          <p:spPr>
            <a:xfrm>
              <a:off x="486139" y="5695372"/>
              <a:ext cx="140644" cy="147897"/>
            </a:xfrm>
            <a:prstGeom prst="rect">
              <a:avLst/>
            </a:prstGeom>
            <a:pattFill prst="wdDnDiag">
              <a:fgClr>
                <a:srgbClr val="C00000"/>
              </a:fgClr>
              <a:bgClr>
                <a:schemeClr val="bg1"/>
              </a:bgClr>
            </a:patt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F12DF75D-375C-8511-D77E-B0FAEA7BCDA8}"/>
                </a:ext>
              </a:extLst>
            </p:cNvPr>
            <p:cNvSpPr/>
            <p:nvPr/>
          </p:nvSpPr>
          <p:spPr>
            <a:xfrm>
              <a:off x="484461" y="6277570"/>
              <a:ext cx="144000" cy="147897"/>
            </a:xfrm>
            <a:prstGeom prst="rect">
              <a:avLst/>
            </a:prstGeom>
            <a:solidFill>
              <a:schemeClr val="accent6"/>
            </a:solidFill>
            <a:ln w="9525"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78F8663F-224E-33FC-4E5C-A8185BE5A958}"/>
                </a:ext>
              </a:extLst>
            </p:cNvPr>
            <p:cNvSpPr txBox="1"/>
            <p:nvPr/>
          </p:nvSpPr>
          <p:spPr>
            <a:xfrm>
              <a:off x="587450" y="5615087"/>
              <a:ext cx="19682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>
                  <a:latin typeface="Calibri" panose="020F0502020204030204" pitchFamily="34" charset="0"/>
                  <a:cs typeface="Calibri" panose="020F0502020204030204" pitchFamily="34" charset="0"/>
                </a:rPr>
                <a:t>reconfiguration delay</a:t>
              </a: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34B6F391-34DE-03D8-DD07-818CE67C35E0}"/>
                </a:ext>
              </a:extLst>
            </p:cNvPr>
            <p:cNvSpPr txBox="1"/>
            <p:nvPr/>
          </p:nvSpPr>
          <p:spPr>
            <a:xfrm>
              <a:off x="556970" y="5891077"/>
              <a:ext cx="19682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>
                  <a:latin typeface="Calibri" panose="020F0502020204030204" pitchFamily="34" charset="0"/>
                  <a:cs typeface="Calibri" panose="020F0502020204030204" pitchFamily="34" charset="0"/>
                </a:rPr>
                <a:t>scheduling messages</a:t>
              </a: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CB6E9B1D-BCD9-BC98-5351-554D8A81BBFD}"/>
                </a:ext>
              </a:extLst>
            </p:cNvPr>
            <p:cNvSpPr txBox="1"/>
            <p:nvPr/>
          </p:nvSpPr>
          <p:spPr>
            <a:xfrm>
              <a:off x="547454" y="6186180"/>
              <a:ext cx="6057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638C53F8-4005-6A84-6DD6-1006EBDCE8C0}"/>
              </a:ext>
            </a:extLst>
          </p:cNvPr>
          <p:cNvSpPr txBox="1"/>
          <p:nvPr/>
        </p:nvSpPr>
        <p:spPr>
          <a:xfrm>
            <a:off x="6512172" y="3422856"/>
            <a:ext cx="4478214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Scheduled phase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2400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reconfiguration during it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On-demand connections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Send data through direct paths</a:t>
            </a:r>
            <a:endParaRPr lang="en-US" altLang="zh-CN" sz="28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C497172-D4AB-8616-48F8-FEA9C18691C7}"/>
              </a:ext>
            </a:extLst>
          </p:cNvPr>
          <p:cNvSpPr txBox="1"/>
          <p:nvPr/>
        </p:nvSpPr>
        <p:spPr>
          <a:xfrm>
            <a:off x="3972570" y="1833321"/>
            <a:ext cx="6230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One NegotiaToR Epoch </a:t>
            </a:r>
            <a:r>
              <a:rPr lang="en-US" altLang="zh-CN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(fixed time interval)</a:t>
            </a:r>
            <a:endParaRPr lang="en-US" altLang="zh-CN" sz="24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箭头: 下 1">
            <a:extLst>
              <a:ext uri="{FF2B5EF4-FFF2-40B4-BE49-F238E27FC236}">
                <a16:creationId xmlns:a16="http://schemas.microsoft.com/office/drawing/2014/main" id="{40BC8F74-CDED-E9DB-8AEB-12A6C6336D37}"/>
              </a:ext>
            </a:extLst>
          </p:cNvPr>
          <p:cNvSpPr/>
          <p:nvPr/>
        </p:nvSpPr>
        <p:spPr>
          <a:xfrm>
            <a:off x="4777437" y="2842200"/>
            <a:ext cx="236309" cy="554493"/>
          </a:xfrm>
          <a:prstGeom prst="downArrow">
            <a:avLst/>
          </a:prstGeom>
          <a:solidFill>
            <a:srgbClr val="C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箭头: 下 24">
            <a:extLst>
              <a:ext uri="{FF2B5EF4-FFF2-40B4-BE49-F238E27FC236}">
                <a16:creationId xmlns:a16="http://schemas.microsoft.com/office/drawing/2014/main" id="{29554890-5D74-8FF8-A538-96FB643C06D4}"/>
              </a:ext>
            </a:extLst>
          </p:cNvPr>
          <p:cNvSpPr/>
          <p:nvPr/>
        </p:nvSpPr>
        <p:spPr>
          <a:xfrm>
            <a:off x="6997186" y="2844021"/>
            <a:ext cx="236309" cy="554493"/>
          </a:xfrm>
          <a:prstGeom prst="downArrow">
            <a:avLst/>
          </a:prstGeom>
          <a:solidFill>
            <a:srgbClr val="C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40DEE3ED-19EE-7396-C5C0-5D77165768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4700" y="2426061"/>
            <a:ext cx="31242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38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25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2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2" grpId="0" animBg="1"/>
      <p:bldP spid="2" grpId="0" animBg="1"/>
      <p:bldP spid="2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57DCCF45-6909-CD9C-8B32-546C70C77FC9}"/>
              </a:ext>
            </a:extLst>
          </p:cNvPr>
          <p:cNvSpPr/>
          <p:nvPr/>
        </p:nvSpPr>
        <p:spPr>
          <a:xfrm>
            <a:off x="-799" y="1458314"/>
            <a:ext cx="12192000" cy="22137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85" name="直线连接符 41">
            <a:extLst>
              <a:ext uri="{FF2B5EF4-FFF2-40B4-BE49-F238E27FC236}">
                <a16:creationId xmlns:a16="http://schemas.microsoft.com/office/drawing/2014/main" id="{797B9BAE-680E-E92D-86E1-F23D7E6FE8DD}"/>
              </a:ext>
            </a:extLst>
          </p:cNvPr>
          <p:cNvCxnSpPr>
            <a:cxnSpLocks/>
          </p:cNvCxnSpPr>
          <p:nvPr/>
        </p:nvCxnSpPr>
        <p:spPr>
          <a:xfrm flipV="1">
            <a:off x="2228045" y="3247591"/>
            <a:ext cx="8677310" cy="498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标题 1">
            <a:extLst>
              <a:ext uri="{FF2B5EF4-FFF2-40B4-BE49-F238E27FC236}">
                <a16:creationId xmlns:a16="http://schemas.microsoft.com/office/drawing/2014/main" id="{7C8E6DBB-0030-E6A6-DAA5-D597B8ECDA2A}"/>
              </a:ext>
            </a:extLst>
          </p:cNvPr>
          <p:cNvSpPr txBox="1">
            <a:spLocks/>
          </p:cNvSpPr>
          <p:nvPr/>
        </p:nvSpPr>
        <p:spPr>
          <a:xfrm>
            <a:off x="430236" y="173931"/>
            <a:ext cx="9585961" cy="893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altLang="zh-CN" sz="3600" b="1" dirty="0"/>
              <a:t>Latency vs. Scheduling delay</a:t>
            </a:r>
            <a:endParaRPr lang="zh-CN" altLang="en-US" sz="3600" b="1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08ECAD1-8442-B066-3F7A-4146079AE495}"/>
              </a:ext>
            </a:extLst>
          </p:cNvPr>
          <p:cNvSpPr txBox="1"/>
          <p:nvPr/>
        </p:nvSpPr>
        <p:spPr>
          <a:xfrm>
            <a:off x="1604212" y="6100054"/>
            <a:ext cx="8986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Bypassing scheduling delay to optimize latency?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52E1496-8309-B2B0-C376-95EFD5CEF715}"/>
              </a:ext>
            </a:extLst>
          </p:cNvPr>
          <p:cNvSpPr txBox="1"/>
          <p:nvPr/>
        </p:nvSpPr>
        <p:spPr>
          <a:xfrm>
            <a:off x="4698060" y="5172019"/>
            <a:ext cx="2763049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Mice flows? Incasts?</a:t>
            </a:r>
          </a:p>
        </p:txBody>
      </p:sp>
      <p:sp>
        <p:nvSpPr>
          <p:cNvPr id="29" name="右大括号 28">
            <a:extLst>
              <a:ext uri="{FF2B5EF4-FFF2-40B4-BE49-F238E27FC236}">
                <a16:creationId xmlns:a16="http://schemas.microsoft.com/office/drawing/2014/main" id="{C1A25829-EAB5-E4F2-A154-2AF9076206D5}"/>
              </a:ext>
            </a:extLst>
          </p:cNvPr>
          <p:cNvSpPr/>
          <p:nvPr/>
        </p:nvSpPr>
        <p:spPr>
          <a:xfrm rot="5400000">
            <a:off x="6015079" y="1031713"/>
            <a:ext cx="161842" cy="5292000"/>
          </a:xfrm>
          <a:prstGeom prst="rightBrace">
            <a:avLst>
              <a:gd name="adj1" fmla="val 40953"/>
              <a:gd name="adj2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7A0C5ED3-FCEF-C74E-E518-CF2C68D8392C}"/>
                  </a:ext>
                </a:extLst>
              </p:cNvPr>
              <p:cNvSpPr txBox="1"/>
              <p:nvPr/>
            </p:nvSpPr>
            <p:spPr>
              <a:xfrm>
                <a:off x="3198483" y="3921343"/>
                <a:ext cx="6428358" cy="1231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C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Long scheduling delay </a:t>
                </a:r>
                <a:r>
                  <a:rPr lang="en-US" altLang="zh-CN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(even in lucky cases)</a:t>
                </a:r>
              </a:p>
              <a:p>
                <a:pPr marL="342900" indent="-342900">
                  <a:lnSpc>
                    <a:spcPct val="150000"/>
                  </a:lnSpc>
                  <a:buFont typeface="Calibri" panose="020F0502020204030204" pitchFamily="34" charset="0"/>
                  <a:buChar char="‒"/>
                </a:pPr>
                <a:r>
                  <a:rPr lang="en-US" altLang="zh-CN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Due to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~</m:t>
                    </m:r>
                  </m:oMath>
                </a14:m>
                <a:r>
                  <a:rPr lang="el-GR" altLang="zh-CN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μ</a:t>
                </a:r>
                <a:r>
                  <a:rPr lang="en-US" altLang="zh-CN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 one-way delay between ToRs</a:t>
                </a:r>
              </a:p>
              <a:p>
                <a:pPr marL="342900" indent="-342900">
                  <a:buFont typeface="Calibri" panose="020F0502020204030204" pitchFamily="34" charset="0"/>
                  <a:buChar char="‒"/>
                </a:pPr>
                <a:r>
                  <a:rPr lang="en-US" altLang="zh-CN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The scheduling delay may be longer when conflicts occur</a:t>
                </a:r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7A0C5ED3-FCEF-C74E-E518-CF2C68D839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8483" y="3921343"/>
                <a:ext cx="6428358" cy="1231106"/>
              </a:xfrm>
              <a:prstGeom prst="rect">
                <a:avLst/>
              </a:prstGeom>
              <a:blipFill>
                <a:blip r:embed="rId3"/>
                <a:stretch>
                  <a:fillRect l="-1581" t="-4082" r="-395" b="-8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E9544497-4661-C118-AB7F-7DA50AB6CC8F}"/>
                  </a:ext>
                </a:extLst>
              </p:cNvPr>
              <p:cNvSpPr txBox="1"/>
              <p:nvPr/>
            </p:nvSpPr>
            <p:spPr>
              <a:xfrm>
                <a:off x="8284602" y="3949298"/>
                <a:ext cx="129715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~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 epochs</a:t>
                </a: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E9544497-4661-C118-AB7F-7DA50AB6CC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4602" y="3949298"/>
                <a:ext cx="1297150" cy="400110"/>
              </a:xfrm>
              <a:prstGeom prst="rect">
                <a:avLst/>
              </a:prstGeom>
              <a:blipFill>
                <a:blip r:embed="rId4"/>
                <a:stretch>
                  <a:fillRect t="-9231" r="-4225" b="-2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A7E3A412-D833-1697-58F3-68CA863B158D}"/>
              </a:ext>
            </a:extLst>
          </p:cNvPr>
          <p:cNvSpPr txBox="1"/>
          <p:nvPr/>
        </p:nvSpPr>
        <p:spPr>
          <a:xfrm>
            <a:off x="7907333" y="2320629"/>
            <a:ext cx="11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i="1" dirty="0" err="1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accept</a:t>
            </a:r>
            <a:r>
              <a:rPr lang="en-US" sz="2400" b="1" i="1" baseline="-25000" dirty="0" err="1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endParaRPr lang="en-US" sz="2400" b="1" i="1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3FCC0EA-F576-1F60-BA9B-E6A46E7BD69E}"/>
              </a:ext>
            </a:extLst>
          </p:cNvPr>
          <p:cNvSpPr txBox="1"/>
          <p:nvPr/>
        </p:nvSpPr>
        <p:spPr>
          <a:xfrm>
            <a:off x="5722220" y="1887184"/>
            <a:ext cx="992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i="1" dirty="0" err="1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grant</a:t>
            </a:r>
            <a:r>
              <a:rPr lang="en-US" sz="2400" b="1" i="1" baseline="-25000" dirty="0" err="1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endParaRPr lang="en-US" sz="2400" b="1" i="1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0A20752-B5E1-C660-CC4C-106AA5DEA44C}"/>
              </a:ext>
            </a:extLst>
          </p:cNvPr>
          <p:cNvSpPr txBox="1"/>
          <p:nvPr/>
        </p:nvSpPr>
        <p:spPr>
          <a:xfrm>
            <a:off x="3287016" y="1485755"/>
            <a:ext cx="1253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i="1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request</a:t>
            </a:r>
            <a:r>
              <a:rPr lang="en-US" sz="2400" b="1" i="1" baseline="-25000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endParaRPr lang="en-US" sz="2400" b="1" i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CDA440B5-CCDA-80D4-EFD0-286452E51EC7}"/>
              </a:ext>
            </a:extLst>
          </p:cNvPr>
          <p:cNvCxnSpPr>
            <a:cxnSpLocks/>
          </p:cNvCxnSpPr>
          <p:nvPr/>
        </p:nvCxnSpPr>
        <p:spPr>
          <a:xfrm>
            <a:off x="2874490" y="1533013"/>
            <a:ext cx="0" cy="174464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9D1EEE83-68C7-DA39-C2B3-F1B31DF12D29}"/>
              </a:ext>
            </a:extLst>
          </p:cNvPr>
          <p:cNvSpPr txBox="1"/>
          <p:nvPr/>
        </p:nvSpPr>
        <p:spPr>
          <a:xfrm rot="16200000">
            <a:off x="1973375" y="1957569"/>
            <a:ext cx="1394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no traffic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07BC14D5-B171-0864-F8AD-5C84C4D8BF19}"/>
              </a:ext>
            </a:extLst>
          </p:cNvPr>
          <p:cNvSpPr txBox="1"/>
          <p:nvPr/>
        </p:nvSpPr>
        <p:spPr>
          <a:xfrm rot="16200000">
            <a:off x="2348786" y="1983523"/>
            <a:ext cx="1450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new traffic</a:t>
            </a:r>
          </a:p>
        </p:txBody>
      </p: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28FBC7A0-E9D2-6EBD-F4B7-3260A752A41C}"/>
              </a:ext>
            </a:extLst>
          </p:cNvPr>
          <p:cNvCxnSpPr>
            <a:cxnSpLocks/>
          </p:cNvCxnSpPr>
          <p:nvPr/>
        </p:nvCxnSpPr>
        <p:spPr>
          <a:xfrm flipH="1">
            <a:off x="2585669" y="2908842"/>
            <a:ext cx="28042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7FF3CFA5-8185-DD95-C7BA-DC42D4E6BBBF}"/>
              </a:ext>
            </a:extLst>
          </p:cNvPr>
          <p:cNvCxnSpPr>
            <a:cxnSpLocks/>
          </p:cNvCxnSpPr>
          <p:nvPr/>
        </p:nvCxnSpPr>
        <p:spPr>
          <a:xfrm>
            <a:off x="2878327" y="2908842"/>
            <a:ext cx="28621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文本框 31">
            <a:extLst>
              <a:ext uri="{FF2B5EF4-FFF2-40B4-BE49-F238E27FC236}">
                <a16:creationId xmlns:a16="http://schemas.microsoft.com/office/drawing/2014/main" id="{D9DE0202-BC07-6103-399E-69502F0CAD60}"/>
              </a:ext>
            </a:extLst>
          </p:cNvPr>
          <p:cNvSpPr txBox="1"/>
          <p:nvPr/>
        </p:nvSpPr>
        <p:spPr>
          <a:xfrm>
            <a:off x="3357133" y="1888669"/>
            <a:ext cx="1113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grant</a:t>
            </a:r>
            <a:r>
              <a:rPr lang="en-US" sz="2400" baseline="-250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n-1</a:t>
            </a:r>
            <a:endParaRPr lang="en-US" sz="2400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22BACEE0-2AD3-48E8-8A08-D57A4B2AE66E}"/>
              </a:ext>
            </a:extLst>
          </p:cNvPr>
          <p:cNvSpPr txBox="1"/>
          <p:nvPr/>
        </p:nvSpPr>
        <p:spPr>
          <a:xfrm>
            <a:off x="3180882" y="2320629"/>
            <a:ext cx="1390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accept</a:t>
            </a:r>
            <a:r>
              <a:rPr lang="en-US" sz="2400" baseline="-250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n-2</a:t>
            </a:r>
            <a:endParaRPr lang="en-US" sz="2400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C313A83A-65BF-F3CF-896A-396C256B2E49}"/>
              </a:ext>
            </a:extLst>
          </p:cNvPr>
          <p:cNvSpPr txBox="1"/>
          <p:nvPr/>
        </p:nvSpPr>
        <p:spPr>
          <a:xfrm>
            <a:off x="5583827" y="1485999"/>
            <a:ext cx="1453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request</a:t>
            </a:r>
            <a:r>
              <a:rPr lang="en-US" sz="2400" baseline="-250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n+1</a:t>
            </a:r>
            <a:endParaRPr lang="en-US" sz="24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BA657866-BF9F-A169-F2CB-31D2E6555AF9}"/>
              </a:ext>
            </a:extLst>
          </p:cNvPr>
          <p:cNvSpPr txBox="1"/>
          <p:nvPr/>
        </p:nvSpPr>
        <p:spPr>
          <a:xfrm>
            <a:off x="5580016" y="2320629"/>
            <a:ext cx="1282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accept</a:t>
            </a:r>
            <a:r>
              <a:rPr lang="en-US" sz="2400" baseline="-250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n-1</a:t>
            </a:r>
            <a:endParaRPr lang="en-US" sz="2400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7E155BA1-2612-C68E-410C-9ACD0E029300}"/>
              </a:ext>
            </a:extLst>
          </p:cNvPr>
          <p:cNvSpPr txBox="1"/>
          <p:nvPr/>
        </p:nvSpPr>
        <p:spPr>
          <a:xfrm>
            <a:off x="7892905" y="1887184"/>
            <a:ext cx="1153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grant</a:t>
            </a:r>
            <a:r>
              <a:rPr lang="en-US" sz="2400" baseline="-250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n+1</a:t>
            </a:r>
            <a:endParaRPr lang="en-US" sz="2400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946E3E1C-81D1-AE07-571E-CFBCA02C0796}"/>
              </a:ext>
            </a:extLst>
          </p:cNvPr>
          <p:cNvSpPr txBox="1"/>
          <p:nvPr/>
        </p:nvSpPr>
        <p:spPr>
          <a:xfrm>
            <a:off x="7745827" y="1485999"/>
            <a:ext cx="1453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request</a:t>
            </a:r>
            <a:r>
              <a:rPr lang="en-US" sz="2400" baseline="-250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n+2</a:t>
            </a:r>
            <a:endParaRPr lang="en-US" sz="24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8" name="矩形 127">
            <a:extLst>
              <a:ext uri="{FF2B5EF4-FFF2-40B4-BE49-F238E27FC236}">
                <a16:creationId xmlns:a16="http://schemas.microsoft.com/office/drawing/2014/main" id="{4A2017AF-2550-05FB-FEEE-65B1F21F1AF3}"/>
              </a:ext>
            </a:extLst>
          </p:cNvPr>
          <p:cNvSpPr/>
          <p:nvPr/>
        </p:nvSpPr>
        <p:spPr>
          <a:xfrm>
            <a:off x="3318687" y="1533013"/>
            <a:ext cx="5919655" cy="1294774"/>
          </a:xfrm>
          <a:prstGeom prst="rect">
            <a:avLst/>
          </a:prstGeom>
          <a:solidFill>
            <a:schemeClr val="bg1">
              <a:lumMod val="9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文本框 128">
            <a:extLst>
              <a:ext uri="{FF2B5EF4-FFF2-40B4-BE49-F238E27FC236}">
                <a16:creationId xmlns:a16="http://schemas.microsoft.com/office/drawing/2014/main" id="{8F094CDF-D9F6-507B-92A6-FAF7E575A2A2}"/>
              </a:ext>
            </a:extLst>
          </p:cNvPr>
          <p:cNvSpPr txBox="1"/>
          <p:nvPr/>
        </p:nvSpPr>
        <p:spPr>
          <a:xfrm>
            <a:off x="3996376" y="3271967"/>
            <a:ext cx="1239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Epoch n</a:t>
            </a:r>
          </a:p>
        </p:txBody>
      </p:sp>
      <p:sp>
        <p:nvSpPr>
          <p:cNvPr id="130" name="文本框 129">
            <a:extLst>
              <a:ext uri="{FF2B5EF4-FFF2-40B4-BE49-F238E27FC236}">
                <a16:creationId xmlns:a16="http://schemas.microsoft.com/office/drawing/2014/main" id="{7E60B744-8627-B01A-A83B-2F6FBBB63DAB}"/>
              </a:ext>
            </a:extLst>
          </p:cNvPr>
          <p:cNvSpPr txBox="1"/>
          <p:nvPr/>
        </p:nvSpPr>
        <p:spPr>
          <a:xfrm>
            <a:off x="6344555" y="3271967"/>
            <a:ext cx="1273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Epoch n+1</a:t>
            </a:r>
          </a:p>
        </p:txBody>
      </p:sp>
      <p:sp>
        <p:nvSpPr>
          <p:cNvPr id="131" name="文本框 130">
            <a:extLst>
              <a:ext uri="{FF2B5EF4-FFF2-40B4-BE49-F238E27FC236}">
                <a16:creationId xmlns:a16="http://schemas.microsoft.com/office/drawing/2014/main" id="{F4A7AFC1-4EC8-87A5-2D77-BD04DD2BBF01}"/>
              </a:ext>
            </a:extLst>
          </p:cNvPr>
          <p:cNvSpPr txBox="1"/>
          <p:nvPr/>
        </p:nvSpPr>
        <p:spPr>
          <a:xfrm>
            <a:off x="8692733" y="3271967"/>
            <a:ext cx="1273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Epoch n+2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9CE04E6E-6280-AE39-1827-D6B8F88FC16D}"/>
              </a:ext>
            </a:extLst>
          </p:cNvPr>
          <p:cNvGrpSpPr/>
          <p:nvPr/>
        </p:nvGrpSpPr>
        <p:grpSpPr>
          <a:xfrm>
            <a:off x="343709" y="2184001"/>
            <a:ext cx="2071263" cy="909647"/>
            <a:chOff x="484461" y="5615087"/>
            <a:chExt cx="2071263" cy="909647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2F5273D5-1E0C-EA22-009D-D1C13EE24A42}"/>
                </a:ext>
              </a:extLst>
            </p:cNvPr>
            <p:cNvSpPr/>
            <p:nvPr/>
          </p:nvSpPr>
          <p:spPr>
            <a:xfrm>
              <a:off x="484461" y="6001348"/>
              <a:ext cx="144000" cy="147897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1918A7A9-C644-BCE8-4CB7-B34AD6F8C46B}"/>
                </a:ext>
              </a:extLst>
            </p:cNvPr>
            <p:cNvSpPr>
              <a:spLocks/>
            </p:cNvSpPr>
            <p:nvPr/>
          </p:nvSpPr>
          <p:spPr>
            <a:xfrm>
              <a:off x="486139" y="5695372"/>
              <a:ext cx="140644" cy="147897"/>
            </a:xfrm>
            <a:prstGeom prst="rect">
              <a:avLst/>
            </a:prstGeom>
            <a:pattFill prst="wdDnDiag">
              <a:fgClr>
                <a:srgbClr val="C00000"/>
              </a:fgClr>
              <a:bgClr>
                <a:schemeClr val="bg1"/>
              </a:bgClr>
            </a:patt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EDBA463D-5364-1416-834F-9FFB50C09D18}"/>
                </a:ext>
              </a:extLst>
            </p:cNvPr>
            <p:cNvSpPr/>
            <p:nvPr/>
          </p:nvSpPr>
          <p:spPr>
            <a:xfrm>
              <a:off x="484461" y="6277570"/>
              <a:ext cx="144000" cy="147897"/>
            </a:xfrm>
            <a:prstGeom prst="rect">
              <a:avLst/>
            </a:prstGeom>
            <a:solidFill>
              <a:schemeClr val="accent6"/>
            </a:solidFill>
            <a:ln w="9525"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494E1D94-6FE9-B8D2-3671-03948E3F8D07}"/>
                </a:ext>
              </a:extLst>
            </p:cNvPr>
            <p:cNvSpPr txBox="1"/>
            <p:nvPr/>
          </p:nvSpPr>
          <p:spPr>
            <a:xfrm>
              <a:off x="587450" y="5615087"/>
              <a:ext cx="19682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>
                  <a:latin typeface="Calibri" panose="020F0502020204030204" pitchFamily="34" charset="0"/>
                  <a:cs typeface="Calibri" panose="020F0502020204030204" pitchFamily="34" charset="0"/>
                </a:rPr>
                <a:t>reconfiguration delay</a:t>
              </a: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DAD6D9F-35FB-FB50-3E9A-2411E53A53B3}"/>
                </a:ext>
              </a:extLst>
            </p:cNvPr>
            <p:cNvSpPr txBox="1"/>
            <p:nvPr/>
          </p:nvSpPr>
          <p:spPr>
            <a:xfrm>
              <a:off x="556970" y="5891077"/>
              <a:ext cx="19682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>
                  <a:latin typeface="Calibri" panose="020F0502020204030204" pitchFamily="34" charset="0"/>
                  <a:cs typeface="Calibri" panose="020F0502020204030204" pitchFamily="34" charset="0"/>
                </a:rPr>
                <a:t>scheduling messages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2BEDE09E-0BA2-9EC3-4A9D-3ED5C6CEC961}"/>
                </a:ext>
              </a:extLst>
            </p:cNvPr>
            <p:cNvSpPr txBox="1"/>
            <p:nvPr/>
          </p:nvSpPr>
          <p:spPr>
            <a:xfrm>
              <a:off x="547454" y="6186180"/>
              <a:ext cx="6057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</p:grpSp>
      <p:sp>
        <p:nvSpPr>
          <p:cNvPr id="240" name="文本框 239">
            <a:extLst>
              <a:ext uri="{FF2B5EF4-FFF2-40B4-BE49-F238E27FC236}">
                <a16:creationId xmlns:a16="http://schemas.microsoft.com/office/drawing/2014/main" id="{E3E4269C-00C3-D709-5CFA-9A322D471170}"/>
              </a:ext>
            </a:extLst>
          </p:cNvPr>
          <p:cNvSpPr txBox="1"/>
          <p:nvPr/>
        </p:nvSpPr>
        <p:spPr>
          <a:xfrm>
            <a:off x="10803673" y="3019517"/>
            <a:ext cx="8142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time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9DEB136E-F96E-A59E-BB3C-B2704B2F11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0118" y="1430695"/>
            <a:ext cx="7416800" cy="18923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56CF256D-B9FD-EAF2-B70A-4282A1A941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2929" y="3086127"/>
            <a:ext cx="6972300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606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29" grpId="0" animBg="1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>
            <a:extLst>
              <a:ext uri="{FF2B5EF4-FFF2-40B4-BE49-F238E27FC236}">
                <a16:creationId xmlns:a16="http://schemas.microsoft.com/office/drawing/2014/main" id="{0F01AE0B-F408-BE2A-2F07-8057373DC303}"/>
              </a:ext>
            </a:extLst>
          </p:cNvPr>
          <p:cNvSpPr/>
          <p:nvPr/>
        </p:nvSpPr>
        <p:spPr>
          <a:xfrm>
            <a:off x="2510" y="1458314"/>
            <a:ext cx="12192000" cy="22137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9876AFBA-8F07-0346-75E5-F356B3292ED3}"/>
              </a:ext>
            </a:extLst>
          </p:cNvPr>
          <p:cNvSpPr txBox="1">
            <a:spLocks/>
          </p:cNvSpPr>
          <p:nvPr/>
        </p:nvSpPr>
        <p:spPr>
          <a:xfrm>
            <a:off x="430236" y="173933"/>
            <a:ext cx="10174429" cy="893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altLang="zh-CN" sz="3600" b="1" dirty="0"/>
              <a:t>Scheduling delay bypassing for latency optimization</a:t>
            </a:r>
            <a:endParaRPr lang="zh-CN" altLang="en-US" sz="3600" b="1" dirty="0"/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B6411298-27E3-9081-E5E1-B49AB96DBB40}"/>
              </a:ext>
            </a:extLst>
          </p:cNvPr>
          <p:cNvSpPr txBox="1"/>
          <p:nvPr/>
        </p:nvSpPr>
        <p:spPr>
          <a:xfrm>
            <a:off x="7907333" y="2320629"/>
            <a:ext cx="11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i="1" dirty="0" err="1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accept</a:t>
            </a:r>
            <a:r>
              <a:rPr lang="en-US" sz="2400" b="1" i="1" baseline="-25000" dirty="0" err="1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endParaRPr lang="en-US" sz="2400" b="1" i="1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98E0EFA5-6FDA-6424-1169-9266E7429B12}"/>
              </a:ext>
            </a:extLst>
          </p:cNvPr>
          <p:cNvSpPr txBox="1"/>
          <p:nvPr/>
        </p:nvSpPr>
        <p:spPr>
          <a:xfrm>
            <a:off x="5722220" y="1887184"/>
            <a:ext cx="992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i="1" dirty="0" err="1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grant</a:t>
            </a:r>
            <a:r>
              <a:rPr lang="en-US" sz="2400" b="1" i="1" baseline="-25000" dirty="0" err="1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endParaRPr lang="en-US" sz="2400" b="1" i="1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05D36257-7EFF-920C-D16E-6D9492BDA767}"/>
              </a:ext>
            </a:extLst>
          </p:cNvPr>
          <p:cNvSpPr txBox="1"/>
          <p:nvPr/>
        </p:nvSpPr>
        <p:spPr>
          <a:xfrm>
            <a:off x="3287016" y="1485755"/>
            <a:ext cx="1253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i="1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request</a:t>
            </a:r>
            <a:r>
              <a:rPr lang="en-US" sz="2400" b="1" i="1" baseline="-25000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endParaRPr lang="en-US" sz="2400" b="1" i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0" name="直接连接符 79">
            <a:extLst>
              <a:ext uri="{FF2B5EF4-FFF2-40B4-BE49-F238E27FC236}">
                <a16:creationId xmlns:a16="http://schemas.microsoft.com/office/drawing/2014/main" id="{18388396-E93C-24BD-586E-A5413F95E584}"/>
              </a:ext>
            </a:extLst>
          </p:cNvPr>
          <p:cNvCxnSpPr>
            <a:cxnSpLocks/>
          </p:cNvCxnSpPr>
          <p:nvPr/>
        </p:nvCxnSpPr>
        <p:spPr>
          <a:xfrm>
            <a:off x="2874490" y="1533013"/>
            <a:ext cx="0" cy="174464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文本框 80">
            <a:extLst>
              <a:ext uri="{FF2B5EF4-FFF2-40B4-BE49-F238E27FC236}">
                <a16:creationId xmlns:a16="http://schemas.microsoft.com/office/drawing/2014/main" id="{9EE23416-9992-EE3D-49FF-EF446552CB8F}"/>
              </a:ext>
            </a:extLst>
          </p:cNvPr>
          <p:cNvSpPr txBox="1"/>
          <p:nvPr/>
        </p:nvSpPr>
        <p:spPr>
          <a:xfrm rot="16200000">
            <a:off x="1973375" y="1957569"/>
            <a:ext cx="1394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no traffic</a:t>
            </a:r>
          </a:p>
        </p:txBody>
      </p:sp>
      <p:sp>
        <p:nvSpPr>
          <p:cNvPr id="82" name="文本框 81">
            <a:extLst>
              <a:ext uri="{FF2B5EF4-FFF2-40B4-BE49-F238E27FC236}">
                <a16:creationId xmlns:a16="http://schemas.microsoft.com/office/drawing/2014/main" id="{FD987C15-356A-4D04-6748-14162B8B1354}"/>
              </a:ext>
            </a:extLst>
          </p:cNvPr>
          <p:cNvSpPr txBox="1"/>
          <p:nvPr/>
        </p:nvSpPr>
        <p:spPr>
          <a:xfrm rot="16200000">
            <a:off x="2348786" y="1983523"/>
            <a:ext cx="1450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new traffic</a:t>
            </a:r>
          </a:p>
        </p:txBody>
      </p:sp>
      <p:cxnSp>
        <p:nvCxnSpPr>
          <p:cNvPr id="83" name="直接箭头连接符 82">
            <a:extLst>
              <a:ext uri="{FF2B5EF4-FFF2-40B4-BE49-F238E27FC236}">
                <a16:creationId xmlns:a16="http://schemas.microsoft.com/office/drawing/2014/main" id="{E9A686B7-3F5B-784D-A76C-99FED006EEDE}"/>
              </a:ext>
            </a:extLst>
          </p:cNvPr>
          <p:cNvCxnSpPr>
            <a:cxnSpLocks/>
          </p:cNvCxnSpPr>
          <p:nvPr/>
        </p:nvCxnSpPr>
        <p:spPr>
          <a:xfrm flipH="1">
            <a:off x="2585669" y="2908842"/>
            <a:ext cx="28042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直接箭头连接符 83">
            <a:extLst>
              <a:ext uri="{FF2B5EF4-FFF2-40B4-BE49-F238E27FC236}">
                <a16:creationId xmlns:a16="http://schemas.microsoft.com/office/drawing/2014/main" id="{AE67530C-9359-288A-940E-47B65ED225CF}"/>
              </a:ext>
            </a:extLst>
          </p:cNvPr>
          <p:cNvCxnSpPr>
            <a:cxnSpLocks/>
          </p:cNvCxnSpPr>
          <p:nvPr/>
        </p:nvCxnSpPr>
        <p:spPr>
          <a:xfrm>
            <a:off x="2878327" y="2908842"/>
            <a:ext cx="28621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6" name="文本框 85">
            <a:extLst>
              <a:ext uri="{FF2B5EF4-FFF2-40B4-BE49-F238E27FC236}">
                <a16:creationId xmlns:a16="http://schemas.microsoft.com/office/drawing/2014/main" id="{B5323FAA-3584-34C9-BF00-1331CFAECC9E}"/>
              </a:ext>
            </a:extLst>
          </p:cNvPr>
          <p:cNvSpPr txBox="1"/>
          <p:nvPr/>
        </p:nvSpPr>
        <p:spPr>
          <a:xfrm>
            <a:off x="3357133" y="1888669"/>
            <a:ext cx="1113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grant</a:t>
            </a:r>
            <a:r>
              <a:rPr lang="en-US" sz="2400" baseline="-250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n-1</a:t>
            </a:r>
            <a:endParaRPr lang="en-US" sz="2400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7" name="文本框 86">
            <a:extLst>
              <a:ext uri="{FF2B5EF4-FFF2-40B4-BE49-F238E27FC236}">
                <a16:creationId xmlns:a16="http://schemas.microsoft.com/office/drawing/2014/main" id="{12475720-1F1D-86EC-DECB-D94124C8301B}"/>
              </a:ext>
            </a:extLst>
          </p:cNvPr>
          <p:cNvSpPr txBox="1"/>
          <p:nvPr/>
        </p:nvSpPr>
        <p:spPr>
          <a:xfrm>
            <a:off x="3180882" y="2320629"/>
            <a:ext cx="1390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accept</a:t>
            </a:r>
            <a:r>
              <a:rPr lang="en-US" sz="2400" baseline="-250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n-2</a:t>
            </a:r>
            <a:endParaRPr lang="en-US" sz="2400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8" name="文本框 87">
            <a:extLst>
              <a:ext uri="{FF2B5EF4-FFF2-40B4-BE49-F238E27FC236}">
                <a16:creationId xmlns:a16="http://schemas.microsoft.com/office/drawing/2014/main" id="{9BFD10B2-6CAE-7045-AC42-B36167C107C4}"/>
              </a:ext>
            </a:extLst>
          </p:cNvPr>
          <p:cNvSpPr txBox="1"/>
          <p:nvPr/>
        </p:nvSpPr>
        <p:spPr>
          <a:xfrm>
            <a:off x="5583827" y="1485999"/>
            <a:ext cx="1453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request</a:t>
            </a:r>
            <a:r>
              <a:rPr lang="en-US" sz="2400" baseline="-250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n+1</a:t>
            </a:r>
            <a:endParaRPr lang="en-US" sz="24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9" name="文本框 88">
            <a:extLst>
              <a:ext uri="{FF2B5EF4-FFF2-40B4-BE49-F238E27FC236}">
                <a16:creationId xmlns:a16="http://schemas.microsoft.com/office/drawing/2014/main" id="{F5DD1896-FB8A-DB09-923A-B59D9F5EDE44}"/>
              </a:ext>
            </a:extLst>
          </p:cNvPr>
          <p:cNvSpPr txBox="1"/>
          <p:nvPr/>
        </p:nvSpPr>
        <p:spPr>
          <a:xfrm>
            <a:off x="5580016" y="2320629"/>
            <a:ext cx="1282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accept</a:t>
            </a:r>
            <a:r>
              <a:rPr lang="en-US" sz="2400" baseline="-250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n-1</a:t>
            </a:r>
            <a:endParaRPr lang="en-US" sz="2400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" name="文本框 89">
            <a:extLst>
              <a:ext uri="{FF2B5EF4-FFF2-40B4-BE49-F238E27FC236}">
                <a16:creationId xmlns:a16="http://schemas.microsoft.com/office/drawing/2014/main" id="{4B44A59C-4647-E6B2-BDBB-88FED0795177}"/>
              </a:ext>
            </a:extLst>
          </p:cNvPr>
          <p:cNvSpPr txBox="1"/>
          <p:nvPr/>
        </p:nvSpPr>
        <p:spPr>
          <a:xfrm>
            <a:off x="7892905" y="1887184"/>
            <a:ext cx="1153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grant</a:t>
            </a:r>
            <a:r>
              <a:rPr lang="en-US" sz="2400" baseline="-250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n+1</a:t>
            </a:r>
            <a:endParaRPr lang="en-US" sz="2400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1" name="文本框 90">
            <a:extLst>
              <a:ext uri="{FF2B5EF4-FFF2-40B4-BE49-F238E27FC236}">
                <a16:creationId xmlns:a16="http://schemas.microsoft.com/office/drawing/2014/main" id="{A8094EC1-44AF-FDAF-879A-B65180375788}"/>
              </a:ext>
            </a:extLst>
          </p:cNvPr>
          <p:cNvSpPr txBox="1"/>
          <p:nvPr/>
        </p:nvSpPr>
        <p:spPr>
          <a:xfrm>
            <a:off x="7745827" y="1485999"/>
            <a:ext cx="1453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request</a:t>
            </a:r>
            <a:r>
              <a:rPr lang="en-US" sz="2400" baseline="-250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n+2</a:t>
            </a:r>
            <a:endParaRPr lang="en-US" sz="24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3" name="矩形 122">
            <a:extLst>
              <a:ext uri="{FF2B5EF4-FFF2-40B4-BE49-F238E27FC236}">
                <a16:creationId xmlns:a16="http://schemas.microsoft.com/office/drawing/2014/main" id="{1D7F1DF1-0569-C036-E0ED-5347C5B7CF9C}"/>
              </a:ext>
            </a:extLst>
          </p:cNvPr>
          <p:cNvSpPr/>
          <p:nvPr/>
        </p:nvSpPr>
        <p:spPr>
          <a:xfrm>
            <a:off x="3318687" y="1533013"/>
            <a:ext cx="5919655" cy="1294774"/>
          </a:xfrm>
          <a:prstGeom prst="rect">
            <a:avLst/>
          </a:prstGeom>
          <a:solidFill>
            <a:schemeClr val="bg1">
              <a:lumMod val="9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文本框 123">
            <a:extLst>
              <a:ext uri="{FF2B5EF4-FFF2-40B4-BE49-F238E27FC236}">
                <a16:creationId xmlns:a16="http://schemas.microsoft.com/office/drawing/2014/main" id="{851D5DC7-AD80-54C5-648A-2DCF45F78C4C}"/>
              </a:ext>
            </a:extLst>
          </p:cNvPr>
          <p:cNvSpPr txBox="1"/>
          <p:nvPr/>
        </p:nvSpPr>
        <p:spPr>
          <a:xfrm>
            <a:off x="3996376" y="3271967"/>
            <a:ext cx="1239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Epoch n</a:t>
            </a:r>
          </a:p>
        </p:txBody>
      </p:sp>
      <p:sp>
        <p:nvSpPr>
          <p:cNvPr id="125" name="文本框 124">
            <a:extLst>
              <a:ext uri="{FF2B5EF4-FFF2-40B4-BE49-F238E27FC236}">
                <a16:creationId xmlns:a16="http://schemas.microsoft.com/office/drawing/2014/main" id="{0C4CF69C-CD57-4255-10F0-EE6672A1EF17}"/>
              </a:ext>
            </a:extLst>
          </p:cNvPr>
          <p:cNvSpPr txBox="1"/>
          <p:nvPr/>
        </p:nvSpPr>
        <p:spPr>
          <a:xfrm>
            <a:off x="6344555" y="3271967"/>
            <a:ext cx="1273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Epoch n+1</a:t>
            </a:r>
          </a:p>
        </p:txBody>
      </p:sp>
      <p:sp>
        <p:nvSpPr>
          <p:cNvPr id="126" name="文本框 125">
            <a:extLst>
              <a:ext uri="{FF2B5EF4-FFF2-40B4-BE49-F238E27FC236}">
                <a16:creationId xmlns:a16="http://schemas.microsoft.com/office/drawing/2014/main" id="{AB772162-D8C3-EC24-9398-26A3F5D3FE54}"/>
              </a:ext>
            </a:extLst>
          </p:cNvPr>
          <p:cNvSpPr txBox="1"/>
          <p:nvPr/>
        </p:nvSpPr>
        <p:spPr>
          <a:xfrm>
            <a:off x="8692733" y="3271967"/>
            <a:ext cx="1273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Epoch n+2</a:t>
            </a:r>
          </a:p>
        </p:txBody>
      </p:sp>
      <p:sp>
        <p:nvSpPr>
          <p:cNvPr id="151" name="矩形: 圆角 150">
            <a:extLst>
              <a:ext uri="{FF2B5EF4-FFF2-40B4-BE49-F238E27FC236}">
                <a16:creationId xmlns:a16="http://schemas.microsoft.com/office/drawing/2014/main" id="{B498AEAC-E190-27ED-7FBB-8AA9F41E314E}"/>
              </a:ext>
            </a:extLst>
          </p:cNvPr>
          <p:cNvSpPr/>
          <p:nvPr/>
        </p:nvSpPr>
        <p:spPr>
          <a:xfrm>
            <a:off x="3439954" y="2949877"/>
            <a:ext cx="774501" cy="400110"/>
          </a:xfrm>
          <a:prstGeom prst="roundRect">
            <a:avLst/>
          </a:prstGeom>
          <a:noFill/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2" name="矩形: 圆角 151">
            <a:extLst>
              <a:ext uri="{FF2B5EF4-FFF2-40B4-BE49-F238E27FC236}">
                <a16:creationId xmlns:a16="http://schemas.microsoft.com/office/drawing/2014/main" id="{E80778C4-D2FE-C3E5-6CB0-55B9A251CE98}"/>
              </a:ext>
            </a:extLst>
          </p:cNvPr>
          <p:cNvSpPr/>
          <p:nvPr/>
        </p:nvSpPr>
        <p:spPr>
          <a:xfrm>
            <a:off x="5730022" y="2950387"/>
            <a:ext cx="774501" cy="399600"/>
          </a:xfrm>
          <a:prstGeom prst="roundRect">
            <a:avLst/>
          </a:prstGeom>
          <a:noFill/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EA975E11-69D2-9FB3-2764-61CC4569C97F}"/>
              </a:ext>
            </a:extLst>
          </p:cNvPr>
          <p:cNvGrpSpPr/>
          <p:nvPr/>
        </p:nvGrpSpPr>
        <p:grpSpPr>
          <a:xfrm>
            <a:off x="343709" y="2184001"/>
            <a:ext cx="2071263" cy="909647"/>
            <a:chOff x="484461" y="5615087"/>
            <a:chExt cx="2071263" cy="909647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CE6D5933-6552-EA41-4EF8-6A8273E2DE4B}"/>
                </a:ext>
              </a:extLst>
            </p:cNvPr>
            <p:cNvSpPr/>
            <p:nvPr/>
          </p:nvSpPr>
          <p:spPr>
            <a:xfrm>
              <a:off x="484461" y="6001348"/>
              <a:ext cx="144000" cy="147897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74119B5-AD6D-DF78-EDA7-5D2BAD7C794E}"/>
                </a:ext>
              </a:extLst>
            </p:cNvPr>
            <p:cNvSpPr>
              <a:spLocks/>
            </p:cNvSpPr>
            <p:nvPr/>
          </p:nvSpPr>
          <p:spPr>
            <a:xfrm>
              <a:off x="486139" y="5695372"/>
              <a:ext cx="140644" cy="147897"/>
            </a:xfrm>
            <a:prstGeom prst="rect">
              <a:avLst/>
            </a:prstGeom>
            <a:pattFill prst="wdDnDiag">
              <a:fgClr>
                <a:srgbClr val="C00000"/>
              </a:fgClr>
              <a:bgClr>
                <a:schemeClr val="bg1"/>
              </a:bgClr>
            </a:patt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B7811892-FF60-C3DE-86CC-A3CF171BDD2B}"/>
                </a:ext>
              </a:extLst>
            </p:cNvPr>
            <p:cNvSpPr/>
            <p:nvPr/>
          </p:nvSpPr>
          <p:spPr>
            <a:xfrm>
              <a:off x="484461" y="6277570"/>
              <a:ext cx="144000" cy="147897"/>
            </a:xfrm>
            <a:prstGeom prst="rect">
              <a:avLst/>
            </a:prstGeom>
            <a:solidFill>
              <a:schemeClr val="accent6"/>
            </a:solidFill>
            <a:ln w="9525"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C87ADF14-C7DF-8228-0786-F986FCEDB547}"/>
                </a:ext>
              </a:extLst>
            </p:cNvPr>
            <p:cNvSpPr txBox="1"/>
            <p:nvPr/>
          </p:nvSpPr>
          <p:spPr>
            <a:xfrm>
              <a:off x="587450" y="5615087"/>
              <a:ext cx="19682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>
                  <a:latin typeface="Calibri" panose="020F0502020204030204" pitchFamily="34" charset="0"/>
                  <a:cs typeface="Calibri" panose="020F0502020204030204" pitchFamily="34" charset="0"/>
                </a:rPr>
                <a:t>reconfiguration delay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68DE33A1-6436-817C-5D2D-579F5701A4C8}"/>
                </a:ext>
              </a:extLst>
            </p:cNvPr>
            <p:cNvSpPr txBox="1"/>
            <p:nvPr/>
          </p:nvSpPr>
          <p:spPr>
            <a:xfrm>
              <a:off x="556970" y="5891077"/>
              <a:ext cx="19682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>
                  <a:latin typeface="Calibri" panose="020F0502020204030204" pitchFamily="34" charset="0"/>
                  <a:cs typeface="Calibri" panose="020F0502020204030204" pitchFamily="34" charset="0"/>
                </a:rPr>
                <a:t>scheduling messages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C2BE83B6-8F15-545A-FA39-D2509BA74DA1}"/>
                </a:ext>
              </a:extLst>
            </p:cNvPr>
            <p:cNvSpPr txBox="1"/>
            <p:nvPr/>
          </p:nvSpPr>
          <p:spPr>
            <a:xfrm>
              <a:off x="547454" y="6186180"/>
              <a:ext cx="6057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</p:grpSp>
      <p:sp>
        <p:nvSpPr>
          <p:cNvPr id="3" name="任意多边形: 形状 54">
            <a:extLst>
              <a:ext uri="{FF2B5EF4-FFF2-40B4-BE49-F238E27FC236}">
                <a16:creationId xmlns:a16="http://schemas.microsoft.com/office/drawing/2014/main" id="{E6558080-F4CF-D903-4E33-D9549F3EA9DB}"/>
              </a:ext>
            </a:extLst>
          </p:cNvPr>
          <p:cNvSpPr/>
          <p:nvPr/>
        </p:nvSpPr>
        <p:spPr>
          <a:xfrm>
            <a:off x="3941106" y="2618509"/>
            <a:ext cx="148756" cy="332509"/>
          </a:xfrm>
          <a:custGeom>
            <a:avLst/>
            <a:gdLst>
              <a:gd name="connsiteX0" fmla="*/ 32378 w 148756"/>
              <a:gd name="connsiteY0" fmla="*/ 332509 h 332509"/>
              <a:gd name="connsiteX1" fmla="*/ 7439 w 148756"/>
              <a:gd name="connsiteY1" fmla="*/ 191193 h 332509"/>
              <a:gd name="connsiteX2" fmla="*/ 148756 w 148756"/>
              <a:gd name="connsiteY2" fmla="*/ 0 h 332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8756" h="332509">
                <a:moveTo>
                  <a:pt x="32378" y="332509"/>
                </a:moveTo>
                <a:cubicBezTo>
                  <a:pt x="10210" y="289560"/>
                  <a:pt x="-11957" y="246611"/>
                  <a:pt x="7439" y="191193"/>
                </a:cubicBezTo>
                <a:cubicBezTo>
                  <a:pt x="26835" y="135775"/>
                  <a:pt x="108578" y="27709"/>
                  <a:pt x="148756" y="0"/>
                </a:cubicBezTo>
              </a:path>
            </a:pathLst>
          </a:custGeom>
          <a:noFill/>
          <a:ln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BDFC0944-7210-B9CF-B6F4-B68284C8D293}"/>
              </a:ext>
            </a:extLst>
          </p:cNvPr>
          <p:cNvSpPr txBox="1"/>
          <p:nvPr/>
        </p:nvSpPr>
        <p:spPr>
          <a:xfrm>
            <a:off x="3996376" y="2251249"/>
            <a:ext cx="2757194" cy="714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Predefined phase: </a:t>
            </a:r>
          </a:p>
          <a:p>
            <a:pPr algn="ctr"/>
            <a:r>
              <a:rPr lang="en-US" sz="20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Full-mesh connectivity</a:t>
            </a: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8ADCEC0A-E603-A59C-C66D-A130A0EB7B35}"/>
              </a:ext>
            </a:extLst>
          </p:cNvPr>
          <p:cNvGrpSpPr/>
          <p:nvPr/>
        </p:nvGrpSpPr>
        <p:grpSpPr>
          <a:xfrm>
            <a:off x="2581626" y="3425277"/>
            <a:ext cx="9480144" cy="887662"/>
            <a:chOff x="1958169" y="3425277"/>
            <a:chExt cx="9480144" cy="887662"/>
          </a:xfrm>
        </p:grpSpPr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C249E6FF-42AD-8F22-F60C-DE6CE63EF83F}"/>
                </a:ext>
              </a:extLst>
            </p:cNvPr>
            <p:cNvGrpSpPr/>
            <p:nvPr/>
          </p:nvGrpSpPr>
          <p:grpSpPr>
            <a:xfrm>
              <a:off x="3166774" y="3425277"/>
              <a:ext cx="4811386" cy="427780"/>
              <a:chOff x="3166774" y="3806275"/>
              <a:chExt cx="4811386" cy="706587"/>
            </a:xfrm>
          </p:grpSpPr>
          <p:sp>
            <p:nvSpPr>
              <p:cNvPr id="36" name="箭头: 下 51">
                <a:extLst>
                  <a:ext uri="{FF2B5EF4-FFF2-40B4-BE49-F238E27FC236}">
                    <a16:creationId xmlns:a16="http://schemas.microsoft.com/office/drawing/2014/main" id="{56A6D2CD-8EE1-B702-42DE-D53CF601739F}"/>
                  </a:ext>
                </a:extLst>
              </p:cNvPr>
              <p:cNvSpPr/>
              <p:nvPr/>
            </p:nvSpPr>
            <p:spPr>
              <a:xfrm>
                <a:off x="3166774" y="3806275"/>
                <a:ext cx="149111" cy="706587"/>
              </a:xfrm>
              <a:prstGeom prst="downArrow">
                <a:avLst/>
              </a:prstGeom>
              <a:solidFill>
                <a:srgbClr val="C00000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箭头: 下 52">
                <a:extLst>
                  <a:ext uri="{FF2B5EF4-FFF2-40B4-BE49-F238E27FC236}">
                    <a16:creationId xmlns:a16="http://schemas.microsoft.com/office/drawing/2014/main" id="{1C732F83-C4F3-24B1-4B0E-838342E612B0}"/>
                  </a:ext>
                </a:extLst>
              </p:cNvPr>
              <p:cNvSpPr/>
              <p:nvPr/>
            </p:nvSpPr>
            <p:spPr>
              <a:xfrm>
                <a:off x="5506316" y="3806275"/>
                <a:ext cx="149111" cy="706587"/>
              </a:xfrm>
              <a:prstGeom prst="downArrow">
                <a:avLst/>
              </a:prstGeom>
              <a:solidFill>
                <a:srgbClr val="C00000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箭头: 下 53">
                <a:extLst>
                  <a:ext uri="{FF2B5EF4-FFF2-40B4-BE49-F238E27FC236}">
                    <a16:creationId xmlns:a16="http://schemas.microsoft.com/office/drawing/2014/main" id="{EDD21ACF-70BC-5A66-6F53-1A4F56B88E09}"/>
                  </a:ext>
                </a:extLst>
              </p:cNvPr>
              <p:cNvSpPr/>
              <p:nvPr/>
            </p:nvSpPr>
            <p:spPr>
              <a:xfrm>
                <a:off x="7829049" y="3806275"/>
                <a:ext cx="149111" cy="706587"/>
              </a:xfrm>
              <a:prstGeom prst="downArrow">
                <a:avLst/>
              </a:prstGeom>
              <a:solidFill>
                <a:srgbClr val="C00000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7A235798-EB54-28D8-4050-5ECB644BE74C}"/>
                </a:ext>
              </a:extLst>
            </p:cNvPr>
            <p:cNvSpPr txBox="1"/>
            <p:nvPr/>
          </p:nvSpPr>
          <p:spPr>
            <a:xfrm>
              <a:off x="1958169" y="3851274"/>
              <a:ext cx="94801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Control plane:  Exchanges of scheduling messages</a:t>
              </a:r>
            </a:p>
          </p:txBody>
        </p:sp>
      </p:grpSp>
      <p:sp>
        <p:nvSpPr>
          <p:cNvPr id="39" name="文本框 38">
            <a:extLst>
              <a:ext uri="{FF2B5EF4-FFF2-40B4-BE49-F238E27FC236}">
                <a16:creationId xmlns:a16="http://schemas.microsoft.com/office/drawing/2014/main" id="{5CB8DB80-2E74-8600-4E6C-05AA3E3D949A}"/>
              </a:ext>
            </a:extLst>
          </p:cNvPr>
          <p:cNvSpPr txBox="1"/>
          <p:nvPr/>
        </p:nvSpPr>
        <p:spPr>
          <a:xfrm>
            <a:off x="73228" y="3915792"/>
            <a:ext cx="25083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Calibri" panose="020F0502020204030204" pitchFamily="34" charset="0"/>
                <a:cs typeface="Calibri" panose="020F0502020204030204" pitchFamily="34" charset="0"/>
              </a:rPr>
              <a:t>Role of the predefined phase</a:t>
            </a:r>
          </a:p>
        </p:txBody>
      </p:sp>
      <p:cxnSp>
        <p:nvCxnSpPr>
          <p:cNvPr id="73" name="直线连接符 41">
            <a:extLst>
              <a:ext uri="{FF2B5EF4-FFF2-40B4-BE49-F238E27FC236}">
                <a16:creationId xmlns:a16="http://schemas.microsoft.com/office/drawing/2014/main" id="{190FD421-CA1F-0DB1-7C36-BD0BD0283B0B}"/>
              </a:ext>
            </a:extLst>
          </p:cNvPr>
          <p:cNvCxnSpPr>
            <a:cxnSpLocks/>
          </p:cNvCxnSpPr>
          <p:nvPr/>
        </p:nvCxnSpPr>
        <p:spPr>
          <a:xfrm flipV="1">
            <a:off x="2228045" y="3247591"/>
            <a:ext cx="8677310" cy="498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文本框 158">
            <a:extLst>
              <a:ext uri="{FF2B5EF4-FFF2-40B4-BE49-F238E27FC236}">
                <a16:creationId xmlns:a16="http://schemas.microsoft.com/office/drawing/2014/main" id="{410948EE-FB5E-34B6-D7F2-FCC2404A02EA}"/>
              </a:ext>
            </a:extLst>
          </p:cNvPr>
          <p:cNvSpPr txBox="1"/>
          <p:nvPr/>
        </p:nvSpPr>
        <p:spPr>
          <a:xfrm>
            <a:off x="10803673" y="3019517"/>
            <a:ext cx="8142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time</a:t>
            </a:r>
          </a:p>
        </p:txBody>
      </p:sp>
      <p:sp>
        <p:nvSpPr>
          <p:cNvPr id="153" name="矩形: 圆角 152">
            <a:extLst>
              <a:ext uri="{FF2B5EF4-FFF2-40B4-BE49-F238E27FC236}">
                <a16:creationId xmlns:a16="http://schemas.microsoft.com/office/drawing/2014/main" id="{BF73FC74-549F-2460-0E24-7C925696C8CC}"/>
              </a:ext>
            </a:extLst>
          </p:cNvPr>
          <p:cNvSpPr/>
          <p:nvPr/>
        </p:nvSpPr>
        <p:spPr>
          <a:xfrm>
            <a:off x="8035026" y="2950387"/>
            <a:ext cx="774501" cy="399600"/>
          </a:xfrm>
          <a:prstGeom prst="roundRect">
            <a:avLst/>
          </a:prstGeom>
          <a:noFill/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78B95F36-F52D-B308-F6C1-A38BBA65F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0118" y="1430695"/>
            <a:ext cx="7416800" cy="18923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3D52257-1C87-30C3-F927-7A59D6E3EC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2929" y="3086127"/>
            <a:ext cx="6972300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91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 animBg="1"/>
      <p:bldP spid="152" grpId="0" animBg="1"/>
      <p:bldP spid="39" grpId="0"/>
      <p:bldP spid="15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矩形 59">
            <a:extLst>
              <a:ext uri="{FF2B5EF4-FFF2-40B4-BE49-F238E27FC236}">
                <a16:creationId xmlns:a16="http://schemas.microsoft.com/office/drawing/2014/main" id="{8C98357B-3527-CE0B-6AF9-00C7CECD3578}"/>
              </a:ext>
            </a:extLst>
          </p:cNvPr>
          <p:cNvSpPr/>
          <p:nvPr/>
        </p:nvSpPr>
        <p:spPr>
          <a:xfrm>
            <a:off x="0" y="1458314"/>
            <a:ext cx="12192000" cy="22137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8" name="直线连接符 41">
            <a:extLst>
              <a:ext uri="{FF2B5EF4-FFF2-40B4-BE49-F238E27FC236}">
                <a16:creationId xmlns:a16="http://schemas.microsoft.com/office/drawing/2014/main" id="{3D29F2A2-FECD-6B34-01E0-DB6EC9DAE1C9}"/>
              </a:ext>
            </a:extLst>
          </p:cNvPr>
          <p:cNvCxnSpPr>
            <a:cxnSpLocks/>
          </p:cNvCxnSpPr>
          <p:nvPr/>
        </p:nvCxnSpPr>
        <p:spPr>
          <a:xfrm flipV="1">
            <a:off x="2228045" y="3247591"/>
            <a:ext cx="8677310" cy="498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文本框 69">
            <a:extLst>
              <a:ext uri="{FF2B5EF4-FFF2-40B4-BE49-F238E27FC236}">
                <a16:creationId xmlns:a16="http://schemas.microsoft.com/office/drawing/2014/main" id="{B6411298-27E3-9081-E5E1-B49AB96DBB40}"/>
              </a:ext>
            </a:extLst>
          </p:cNvPr>
          <p:cNvSpPr txBox="1"/>
          <p:nvPr/>
        </p:nvSpPr>
        <p:spPr>
          <a:xfrm>
            <a:off x="7907333" y="2320629"/>
            <a:ext cx="11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i="1" dirty="0" err="1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accept</a:t>
            </a:r>
            <a:r>
              <a:rPr lang="en-US" sz="2400" b="1" i="1" baseline="-25000" dirty="0" err="1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endParaRPr lang="en-US" sz="2400" b="1" i="1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98E0EFA5-6FDA-6424-1169-9266E7429B12}"/>
              </a:ext>
            </a:extLst>
          </p:cNvPr>
          <p:cNvSpPr txBox="1"/>
          <p:nvPr/>
        </p:nvSpPr>
        <p:spPr>
          <a:xfrm>
            <a:off x="5722220" y="1887184"/>
            <a:ext cx="992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i="1" dirty="0" err="1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grant</a:t>
            </a:r>
            <a:r>
              <a:rPr lang="en-US" sz="2400" b="1" i="1" baseline="-25000" dirty="0" err="1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endParaRPr lang="en-US" sz="2400" b="1" i="1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05D36257-7EFF-920C-D16E-6D9492BDA767}"/>
              </a:ext>
            </a:extLst>
          </p:cNvPr>
          <p:cNvSpPr txBox="1"/>
          <p:nvPr/>
        </p:nvSpPr>
        <p:spPr>
          <a:xfrm>
            <a:off x="3287016" y="1485755"/>
            <a:ext cx="1253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i="1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request</a:t>
            </a:r>
            <a:r>
              <a:rPr lang="en-US" sz="2400" b="1" i="1" baseline="-25000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endParaRPr lang="en-US" sz="2400" b="1" i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0" name="直接连接符 79">
            <a:extLst>
              <a:ext uri="{FF2B5EF4-FFF2-40B4-BE49-F238E27FC236}">
                <a16:creationId xmlns:a16="http://schemas.microsoft.com/office/drawing/2014/main" id="{18388396-E93C-24BD-586E-A5413F95E584}"/>
              </a:ext>
            </a:extLst>
          </p:cNvPr>
          <p:cNvCxnSpPr>
            <a:cxnSpLocks/>
          </p:cNvCxnSpPr>
          <p:nvPr/>
        </p:nvCxnSpPr>
        <p:spPr>
          <a:xfrm>
            <a:off x="2874490" y="1533013"/>
            <a:ext cx="0" cy="174464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文本框 80">
            <a:extLst>
              <a:ext uri="{FF2B5EF4-FFF2-40B4-BE49-F238E27FC236}">
                <a16:creationId xmlns:a16="http://schemas.microsoft.com/office/drawing/2014/main" id="{9EE23416-9992-EE3D-49FF-EF446552CB8F}"/>
              </a:ext>
            </a:extLst>
          </p:cNvPr>
          <p:cNvSpPr txBox="1"/>
          <p:nvPr/>
        </p:nvSpPr>
        <p:spPr>
          <a:xfrm rot="16200000">
            <a:off x="1973375" y="1957569"/>
            <a:ext cx="1394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no traffic</a:t>
            </a:r>
          </a:p>
        </p:txBody>
      </p:sp>
      <p:sp>
        <p:nvSpPr>
          <p:cNvPr id="82" name="文本框 81">
            <a:extLst>
              <a:ext uri="{FF2B5EF4-FFF2-40B4-BE49-F238E27FC236}">
                <a16:creationId xmlns:a16="http://schemas.microsoft.com/office/drawing/2014/main" id="{FD987C15-356A-4D04-6748-14162B8B1354}"/>
              </a:ext>
            </a:extLst>
          </p:cNvPr>
          <p:cNvSpPr txBox="1"/>
          <p:nvPr/>
        </p:nvSpPr>
        <p:spPr>
          <a:xfrm rot="16200000">
            <a:off x="2348786" y="1983523"/>
            <a:ext cx="1450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new traffic</a:t>
            </a:r>
          </a:p>
        </p:txBody>
      </p:sp>
      <p:cxnSp>
        <p:nvCxnSpPr>
          <p:cNvPr id="83" name="直接箭头连接符 82">
            <a:extLst>
              <a:ext uri="{FF2B5EF4-FFF2-40B4-BE49-F238E27FC236}">
                <a16:creationId xmlns:a16="http://schemas.microsoft.com/office/drawing/2014/main" id="{E9A686B7-3F5B-784D-A76C-99FED006EEDE}"/>
              </a:ext>
            </a:extLst>
          </p:cNvPr>
          <p:cNvCxnSpPr>
            <a:cxnSpLocks/>
          </p:cNvCxnSpPr>
          <p:nvPr/>
        </p:nvCxnSpPr>
        <p:spPr>
          <a:xfrm flipH="1">
            <a:off x="2585669" y="2908842"/>
            <a:ext cx="28042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直接箭头连接符 83">
            <a:extLst>
              <a:ext uri="{FF2B5EF4-FFF2-40B4-BE49-F238E27FC236}">
                <a16:creationId xmlns:a16="http://schemas.microsoft.com/office/drawing/2014/main" id="{AE67530C-9359-288A-940E-47B65ED225CF}"/>
              </a:ext>
            </a:extLst>
          </p:cNvPr>
          <p:cNvCxnSpPr>
            <a:cxnSpLocks/>
          </p:cNvCxnSpPr>
          <p:nvPr/>
        </p:nvCxnSpPr>
        <p:spPr>
          <a:xfrm>
            <a:off x="2878327" y="2908842"/>
            <a:ext cx="28621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6" name="文本框 85">
            <a:extLst>
              <a:ext uri="{FF2B5EF4-FFF2-40B4-BE49-F238E27FC236}">
                <a16:creationId xmlns:a16="http://schemas.microsoft.com/office/drawing/2014/main" id="{B5323FAA-3584-34C9-BF00-1331CFAECC9E}"/>
              </a:ext>
            </a:extLst>
          </p:cNvPr>
          <p:cNvSpPr txBox="1"/>
          <p:nvPr/>
        </p:nvSpPr>
        <p:spPr>
          <a:xfrm>
            <a:off x="3357133" y="1888669"/>
            <a:ext cx="1113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grant</a:t>
            </a:r>
            <a:r>
              <a:rPr lang="en-US" sz="2400" baseline="-250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n-1</a:t>
            </a:r>
            <a:endParaRPr lang="en-US" sz="2400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7" name="文本框 86">
            <a:extLst>
              <a:ext uri="{FF2B5EF4-FFF2-40B4-BE49-F238E27FC236}">
                <a16:creationId xmlns:a16="http://schemas.microsoft.com/office/drawing/2014/main" id="{12475720-1F1D-86EC-DECB-D94124C8301B}"/>
              </a:ext>
            </a:extLst>
          </p:cNvPr>
          <p:cNvSpPr txBox="1"/>
          <p:nvPr/>
        </p:nvSpPr>
        <p:spPr>
          <a:xfrm>
            <a:off x="3180882" y="2320629"/>
            <a:ext cx="1390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accept</a:t>
            </a:r>
            <a:r>
              <a:rPr lang="en-US" sz="2400" baseline="-250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n-2</a:t>
            </a:r>
            <a:endParaRPr lang="en-US" sz="2400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8" name="文本框 87">
            <a:extLst>
              <a:ext uri="{FF2B5EF4-FFF2-40B4-BE49-F238E27FC236}">
                <a16:creationId xmlns:a16="http://schemas.microsoft.com/office/drawing/2014/main" id="{9BFD10B2-6CAE-7045-AC42-B36167C107C4}"/>
              </a:ext>
            </a:extLst>
          </p:cNvPr>
          <p:cNvSpPr txBox="1"/>
          <p:nvPr/>
        </p:nvSpPr>
        <p:spPr>
          <a:xfrm>
            <a:off x="5583827" y="1485999"/>
            <a:ext cx="1453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request</a:t>
            </a:r>
            <a:r>
              <a:rPr lang="en-US" sz="2400" baseline="-250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n+1</a:t>
            </a:r>
            <a:endParaRPr lang="en-US" sz="24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9" name="文本框 88">
            <a:extLst>
              <a:ext uri="{FF2B5EF4-FFF2-40B4-BE49-F238E27FC236}">
                <a16:creationId xmlns:a16="http://schemas.microsoft.com/office/drawing/2014/main" id="{F5DD1896-FB8A-DB09-923A-B59D9F5EDE44}"/>
              </a:ext>
            </a:extLst>
          </p:cNvPr>
          <p:cNvSpPr txBox="1"/>
          <p:nvPr/>
        </p:nvSpPr>
        <p:spPr>
          <a:xfrm>
            <a:off x="5580016" y="2320629"/>
            <a:ext cx="1282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accept</a:t>
            </a:r>
            <a:r>
              <a:rPr lang="en-US" sz="2400" baseline="-250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n-1</a:t>
            </a:r>
            <a:endParaRPr lang="en-US" sz="2400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" name="文本框 89">
            <a:extLst>
              <a:ext uri="{FF2B5EF4-FFF2-40B4-BE49-F238E27FC236}">
                <a16:creationId xmlns:a16="http://schemas.microsoft.com/office/drawing/2014/main" id="{4B44A59C-4647-E6B2-BDBB-88FED0795177}"/>
              </a:ext>
            </a:extLst>
          </p:cNvPr>
          <p:cNvSpPr txBox="1"/>
          <p:nvPr/>
        </p:nvSpPr>
        <p:spPr>
          <a:xfrm>
            <a:off x="7892905" y="1887184"/>
            <a:ext cx="1153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grant</a:t>
            </a:r>
            <a:r>
              <a:rPr lang="en-US" sz="2400" baseline="-250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n+1</a:t>
            </a:r>
            <a:endParaRPr lang="en-US" sz="2400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1" name="文本框 90">
            <a:extLst>
              <a:ext uri="{FF2B5EF4-FFF2-40B4-BE49-F238E27FC236}">
                <a16:creationId xmlns:a16="http://schemas.microsoft.com/office/drawing/2014/main" id="{A8094EC1-44AF-FDAF-879A-B65180375788}"/>
              </a:ext>
            </a:extLst>
          </p:cNvPr>
          <p:cNvSpPr txBox="1"/>
          <p:nvPr/>
        </p:nvSpPr>
        <p:spPr>
          <a:xfrm>
            <a:off x="7745827" y="1485999"/>
            <a:ext cx="1453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request</a:t>
            </a:r>
            <a:r>
              <a:rPr lang="en-US" sz="2400" baseline="-250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n+2</a:t>
            </a:r>
            <a:endParaRPr lang="en-US" sz="24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3" name="矩形 122">
            <a:extLst>
              <a:ext uri="{FF2B5EF4-FFF2-40B4-BE49-F238E27FC236}">
                <a16:creationId xmlns:a16="http://schemas.microsoft.com/office/drawing/2014/main" id="{1D7F1DF1-0569-C036-E0ED-5347C5B7CF9C}"/>
              </a:ext>
            </a:extLst>
          </p:cNvPr>
          <p:cNvSpPr/>
          <p:nvPr/>
        </p:nvSpPr>
        <p:spPr>
          <a:xfrm>
            <a:off x="3318687" y="1533013"/>
            <a:ext cx="5919655" cy="1294774"/>
          </a:xfrm>
          <a:prstGeom prst="rect">
            <a:avLst/>
          </a:prstGeom>
          <a:solidFill>
            <a:schemeClr val="bg1">
              <a:lumMod val="9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D1D7D827-59ED-02B9-B4C0-888359884494}"/>
              </a:ext>
            </a:extLst>
          </p:cNvPr>
          <p:cNvSpPr txBox="1"/>
          <p:nvPr/>
        </p:nvSpPr>
        <p:spPr>
          <a:xfrm>
            <a:off x="2581626" y="4331291"/>
            <a:ext cx="9480144" cy="1337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Data plane:  Also piggybacking small data packets</a:t>
            </a:r>
          </a:p>
          <a:p>
            <a:pPr marL="800100" lvl="1" indent="-342900">
              <a:lnSpc>
                <a:spcPct val="150000"/>
              </a:lnSpc>
              <a:buFont typeface="Calibri" panose="020F0502020204030204" pitchFamily="34" charset="0"/>
              <a:buChar char="‒"/>
            </a:pP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Guaranteed unscheduled transmission</a:t>
            </a:r>
          </a:p>
          <a:p>
            <a:pPr marL="800100" lvl="1" indent="-342900">
              <a:lnSpc>
                <a:spcPct val="150000"/>
              </a:lnSpc>
              <a:buFont typeface="Calibri" panose="020F0502020204030204" pitchFamily="34" charset="0"/>
              <a:buChar char="‒"/>
            </a:pP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Sufficient for mice flows (small in size), even under incasts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03664EBB-0165-4751-82C0-76D5A51F9F28}"/>
              </a:ext>
            </a:extLst>
          </p:cNvPr>
          <p:cNvSpPr txBox="1"/>
          <p:nvPr/>
        </p:nvSpPr>
        <p:spPr>
          <a:xfrm>
            <a:off x="3996376" y="3271967"/>
            <a:ext cx="1239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Epoch n</a:t>
            </a: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506BDC92-13A7-B64D-96C7-EFA3D80578CB}"/>
              </a:ext>
            </a:extLst>
          </p:cNvPr>
          <p:cNvSpPr txBox="1"/>
          <p:nvPr/>
        </p:nvSpPr>
        <p:spPr>
          <a:xfrm>
            <a:off x="6344555" y="3271967"/>
            <a:ext cx="1273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Epoch n+1</a:t>
            </a: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33B9E66E-E873-B049-8615-52291CBDA085}"/>
              </a:ext>
            </a:extLst>
          </p:cNvPr>
          <p:cNvSpPr txBox="1"/>
          <p:nvPr/>
        </p:nvSpPr>
        <p:spPr>
          <a:xfrm>
            <a:off x="8692733" y="3271967"/>
            <a:ext cx="1273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Epoch n+2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F29B9207-0C4C-20A3-0F9E-FCCD711204E0}"/>
              </a:ext>
            </a:extLst>
          </p:cNvPr>
          <p:cNvGrpSpPr/>
          <p:nvPr/>
        </p:nvGrpSpPr>
        <p:grpSpPr>
          <a:xfrm>
            <a:off x="343709" y="2184001"/>
            <a:ext cx="2071263" cy="909647"/>
            <a:chOff x="484461" y="5615087"/>
            <a:chExt cx="2071263" cy="909647"/>
          </a:xfrm>
        </p:grpSpPr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0AF92918-62B7-255E-B384-7474CE8D267D}"/>
                </a:ext>
              </a:extLst>
            </p:cNvPr>
            <p:cNvSpPr/>
            <p:nvPr/>
          </p:nvSpPr>
          <p:spPr>
            <a:xfrm>
              <a:off x="484461" y="6001348"/>
              <a:ext cx="144000" cy="147897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5B10A25B-482C-6B65-F01B-DE43B72DD897}"/>
                </a:ext>
              </a:extLst>
            </p:cNvPr>
            <p:cNvSpPr>
              <a:spLocks/>
            </p:cNvSpPr>
            <p:nvPr/>
          </p:nvSpPr>
          <p:spPr>
            <a:xfrm>
              <a:off x="486139" y="5695372"/>
              <a:ext cx="140644" cy="147897"/>
            </a:xfrm>
            <a:prstGeom prst="rect">
              <a:avLst/>
            </a:prstGeom>
            <a:pattFill prst="wdDnDiag">
              <a:fgClr>
                <a:srgbClr val="C00000"/>
              </a:fgClr>
              <a:bgClr>
                <a:schemeClr val="bg1"/>
              </a:bgClr>
            </a:patt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7F750F62-40B6-8D8C-52FF-52BFB0BD5890}"/>
                </a:ext>
              </a:extLst>
            </p:cNvPr>
            <p:cNvSpPr/>
            <p:nvPr/>
          </p:nvSpPr>
          <p:spPr>
            <a:xfrm>
              <a:off x="484461" y="6277570"/>
              <a:ext cx="144000" cy="147897"/>
            </a:xfrm>
            <a:prstGeom prst="rect">
              <a:avLst/>
            </a:prstGeom>
            <a:solidFill>
              <a:schemeClr val="accent6"/>
            </a:solidFill>
            <a:ln w="9525"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35E8EB79-75D4-5504-38C7-D6274EE91815}"/>
                </a:ext>
              </a:extLst>
            </p:cNvPr>
            <p:cNvSpPr txBox="1"/>
            <p:nvPr/>
          </p:nvSpPr>
          <p:spPr>
            <a:xfrm>
              <a:off x="587450" y="5615087"/>
              <a:ext cx="19682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>
                  <a:latin typeface="Calibri" panose="020F0502020204030204" pitchFamily="34" charset="0"/>
                  <a:cs typeface="Calibri" panose="020F0502020204030204" pitchFamily="34" charset="0"/>
                </a:rPr>
                <a:t>reconfiguration delay</a:t>
              </a:r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A8A1C3A2-0F1B-AEDA-4898-EBFAE2288CB4}"/>
                </a:ext>
              </a:extLst>
            </p:cNvPr>
            <p:cNvSpPr txBox="1"/>
            <p:nvPr/>
          </p:nvSpPr>
          <p:spPr>
            <a:xfrm>
              <a:off x="556970" y="5891077"/>
              <a:ext cx="19682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>
                  <a:latin typeface="Calibri" panose="020F0502020204030204" pitchFamily="34" charset="0"/>
                  <a:cs typeface="Calibri" panose="020F0502020204030204" pitchFamily="34" charset="0"/>
                </a:rPr>
                <a:t>scheduling messages</a:t>
              </a:r>
            </a:p>
          </p:txBody>
        </p: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928DD2B9-7E18-ABE4-A706-64110C737D32}"/>
                </a:ext>
              </a:extLst>
            </p:cNvPr>
            <p:cNvSpPr txBox="1"/>
            <p:nvPr/>
          </p:nvSpPr>
          <p:spPr>
            <a:xfrm>
              <a:off x="547454" y="6186180"/>
              <a:ext cx="6057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33908EB4-0774-EF87-D4A0-937116D3333D}"/>
              </a:ext>
            </a:extLst>
          </p:cNvPr>
          <p:cNvGrpSpPr/>
          <p:nvPr/>
        </p:nvGrpSpPr>
        <p:grpSpPr>
          <a:xfrm>
            <a:off x="2581626" y="3425277"/>
            <a:ext cx="9480144" cy="887662"/>
            <a:chOff x="1958169" y="3425277"/>
            <a:chExt cx="9480144" cy="887662"/>
          </a:xfrm>
        </p:grpSpPr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id="{46D5C1C8-F4A8-2C9D-6451-7690097D69D7}"/>
                </a:ext>
              </a:extLst>
            </p:cNvPr>
            <p:cNvGrpSpPr/>
            <p:nvPr/>
          </p:nvGrpSpPr>
          <p:grpSpPr>
            <a:xfrm>
              <a:off x="3166774" y="3425277"/>
              <a:ext cx="4811386" cy="427780"/>
              <a:chOff x="3166774" y="3806275"/>
              <a:chExt cx="4811386" cy="706587"/>
            </a:xfrm>
          </p:grpSpPr>
          <p:sp>
            <p:nvSpPr>
              <p:cNvPr id="52" name="箭头: 下 51">
                <a:extLst>
                  <a:ext uri="{FF2B5EF4-FFF2-40B4-BE49-F238E27FC236}">
                    <a16:creationId xmlns:a16="http://schemas.microsoft.com/office/drawing/2014/main" id="{6CEC365D-82E0-F3E9-6BD3-0C34FAD32D2C}"/>
                  </a:ext>
                </a:extLst>
              </p:cNvPr>
              <p:cNvSpPr/>
              <p:nvPr/>
            </p:nvSpPr>
            <p:spPr>
              <a:xfrm>
                <a:off x="3166774" y="3806275"/>
                <a:ext cx="149111" cy="706587"/>
              </a:xfrm>
              <a:prstGeom prst="downArrow">
                <a:avLst/>
              </a:prstGeom>
              <a:solidFill>
                <a:srgbClr val="C00000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箭头: 下 52">
                <a:extLst>
                  <a:ext uri="{FF2B5EF4-FFF2-40B4-BE49-F238E27FC236}">
                    <a16:creationId xmlns:a16="http://schemas.microsoft.com/office/drawing/2014/main" id="{5B2656EF-4686-43E8-A4CD-5863D8A1FC00}"/>
                  </a:ext>
                </a:extLst>
              </p:cNvPr>
              <p:cNvSpPr/>
              <p:nvPr/>
            </p:nvSpPr>
            <p:spPr>
              <a:xfrm>
                <a:off x="5506316" y="3806275"/>
                <a:ext cx="149111" cy="706587"/>
              </a:xfrm>
              <a:prstGeom prst="downArrow">
                <a:avLst/>
              </a:prstGeom>
              <a:solidFill>
                <a:srgbClr val="C00000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箭头: 下 53">
                <a:extLst>
                  <a:ext uri="{FF2B5EF4-FFF2-40B4-BE49-F238E27FC236}">
                    <a16:creationId xmlns:a16="http://schemas.microsoft.com/office/drawing/2014/main" id="{CED809C0-19C5-D8D7-5AD5-9078DB4831E9}"/>
                  </a:ext>
                </a:extLst>
              </p:cNvPr>
              <p:cNvSpPr/>
              <p:nvPr/>
            </p:nvSpPr>
            <p:spPr>
              <a:xfrm>
                <a:off x="7829049" y="3806275"/>
                <a:ext cx="149111" cy="706587"/>
              </a:xfrm>
              <a:prstGeom prst="downArrow">
                <a:avLst/>
              </a:prstGeom>
              <a:solidFill>
                <a:srgbClr val="C00000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A558D39B-3487-35AA-2745-6311C9F41725}"/>
                </a:ext>
              </a:extLst>
            </p:cNvPr>
            <p:cNvSpPr txBox="1"/>
            <p:nvPr/>
          </p:nvSpPr>
          <p:spPr>
            <a:xfrm>
              <a:off x="1958169" y="3851274"/>
              <a:ext cx="94801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Control plane:  Exchanges of scheduling messages</a:t>
              </a:r>
            </a:p>
          </p:txBody>
        </p:sp>
      </p:grpSp>
      <p:sp>
        <p:nvSpPr>
          <p:cNvPr id="55" name="任意多边形: 形状 54">
            <a:extLst>
              <a:ext uri="{FF2B5EF4-FFF2-40B4-BE49-F238E27FC236}">
                <a16:creationId xmlns:a16="http://schemas.microsoft.com/office/drawing/2014/main" id="{3A2685C5-CDA9-AE37-6E82-182EF30EDBF9}"/>
              </a:ext>
            </a:extLst>
          </p:cNvPr>
          <p:cNvSpPr/>
          <p:nvPr/>
        </p:nvSpPr>
        <p:spPr>
          <a:xfrm>
            <a:off x="3941106" y="2618509"/>
            <a:ext cx="148756" cy="332509"/>
          </a:xfrm>
          <a:custGeom>
            <a:avLst/>
            <a:gdLst>
              <a:gd name="connsiteX0" fmla="*/ 32378 w 148756"/>
              <a:gd name="connsiteY0" fmla="*/ 332509 h 332509"/>
              <a:gd name="connsiteX1" fmla="*/ 7439 w 148756"/>
              <a:gd name="connsiteY1" fmla="*/ 191193 h 332509"/>
              <a:gd name="connsiteX2" fmla="*/ 148756 w 148756"/>
              <a:gd name="connsiteY2" fmla="*/ 0 h 332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8756" h="332509">
                <a:moveTo>
                  <a:pt x="32378" y="332509"/>
                </a:moveTo>
                <a:cubicBezTo>
                  <a:pt x="10210" y="289560"/>
                  <a:pt x="-11957" y="246611"/>
                  <a:pt x="7439" y="191193"/>
                </a:cubicBezTo>
                <a:cubicBezTo>
                  <a:pt x="26835" y="135775"/>
                  <a:pt x="108578" y="27709"/>
                  <a:pt x="148756" y="0"/>
                </a:cubicBezTo>
              </a:path>
            </a:pathLst>
          </a:custGeom>
          <a:noFill/>
          <a:ln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E7125AAE-2239-F44C-AA1B-7A1AF9F977C2}"/>
              </a:ext>
            </a:extLst>
          </p:cNvPr>
          <p:cNvSpPr txBox="1"/>
          <p:nvPr/>
        </p:nvSpPr>
        <p:spPr>
          <a:xfrm>
            <a:off x="3996376" y="2251249"/>
            <a:ext cx="2757194" cy="714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Predefined phase: </a:t>
            </a:r>
          </a:p>
          <a:p>
            <a:pPr algn="ctr"/>
            <a:r>
              <a:rPr lang="en-US" sz="20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Full-mesh connectivity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7932BE8-C5F2-F31A-BD6D-B195E3763DD1}"/>
              </a:ext>
            </a:extLst>
          </p:cNvPr>
          <p:cNvSpPr txBox="1"/>
          <p:nvPr/>
        </p:nvSpPr>
        <p:spPr>
          <a:xfrm>
            <a:off x="73228" y="3915792"/>
            <a:ext cx="25083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Calibri" panose="020F0502020204030204" pitchFamily="34" charset="0"/>
                <a:cs typeface="Calibri" panose="020F0502020204030204" pitchFamily="34" charset="0"/>
              </a:rPr>
              <a:t>Role of the predefined phase</a:t>
            </a:r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9876AFBA-8F07-0346-75E5-F356B3292ED3}"/>
              </a:ext>
            </a:extLst>
          </p:cNvPr>
          <p:cNvSpPr txBox="1">
            <a:spLocks/>
          </p:cNvSpPr>
          <p:nvPr/>
        </p:nvSpPr>
        <p:spPr>
          <a:xfrm>
            <a:off x="430236" y="173932"/>
            <a:ext cx="10174429" cy="893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altLang="zh-CN" sz="3600" b="1" dirty="0"/>
              <a:t>Scheduling delay bypassing for latency optimization</a:t>
            </a:r>
            <a:endParaRPr lang="zh-CN" altLang="en-US" sz="3600" b="1" dirty="0"/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0ECA78C3-0409-D1F5-A356-01FEC5228F2D}"/>
              </a:ext>
            </a:extLst>
          </p:cNvPr>
          <p:cNvSpPr txBox="1"/>
          <p:nvPr/>
        </p:nvSpPr>
        <p:spPr>
          <a:xfrm>
            <a:off x="10803673" y="3019517"/>
            <a:ext cx="8142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time</a:t>
            </a:r>
          </a:p>
        </p:txBody>
      </p:sp>
      <p:pic>
        <p:nvPicPr>
          <p:cNvPr id="99" name="图片 98">
            <a:extLst>
              <a:ext uri="{FF2B5EF4-FFF2-40B4-BE49-F238E27FC236}">
                <a16:creationId xmlns:a16="http://schemas.microsoft.com/office/drawing/2014/main" id="{164AAD31-F8D1-2115-54AC-EE48E8C9A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0046" y="1436313"/>
            <a:ext cx="5867400" cy="1473200"/>
          </a:xfrm>
          <a:prstGeom prst="rect">
            <a:avLst/>
          </a:prstGeom>
        </p:spPr>
      </p:pic>
      <p:pic>
        <p:nvPicPr>
          <p:cNvPr id="101" name="图片 100">
            <a:extLst>
              <a:ext uri="{FF2B5EF4-FFF2-40B4-BE49-F238E27FC236}">
                <a16:creationId xmlns:a16="http://schemas.microsoft.com/office/drawing/2014/main" id="{8A4203A5-E76F-0212-3810-6CDB3543D7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0405" y="2970606"/>
            <a:ext cx="7040000" cy="345600"/>
          </a:xfrm>
          <a:prstGeom prst="rect">
            <a:avLst/>
          </a:prstGeom>
        </p:spPr>
      </p:pic>
      <p:sp>
        <p:nvSpPr>
          <p:cNvPr id="61" name="矩形: 圆角 60">
            <a:extLst>
              <a:ext uri="{FF2B5EF4-FFF2-40B4-BE49-F238E27FC236}">
                <a16:creationId xmlns:a16="http://schemas.microsoft.com/office/drawing/2014/main" id="{E645E9E9-00FD-2EEE-4A28-01399BC1246B}"/>
              </a:ext>
            </a:extLst>
          </p:cNvPr>
          <p:cNvSpPr/>
          <p:nvPr/>
        </p:nvSpPr>
        <p:spPr>
          <a:xfrm>
            <a:off x="3439953" y="2949877"/>
            <a:ext cx="1214013" cy="400110"/>
          </a:xfrm>
          <a:prstGeom prst="roundRect">
            <a:avLst/>
          </a:prstGeom>
          <a:noFill/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矩形: 圆角 61">
            <a:extLst>
              <a:ext uri="{FF2B5EF4-FFF2-40B4-BE49-F238E27FC236}">
                <a16:creationId xmlns:a16="http://schemas.microsoft.com/office/drawing/2014/main" id="{D005CCCB-A6A3-FF87-9FC6-BD3678E3F984}"/>
              </a:ext>
            </a:extLst>
          </p:cNvPr>
          <p:cNvSpPr/>
          <p:nvPr/>
        </p:nvSpPr>
        <p:spPr>
          <a:xfrm>
            <a:off x="5730021" y="2950387"/>
            <a:ext cx="1214013" cy="399600"/>
          </a:xfrm>
          <a:prstGeom prst="roundRect">
            <a:avLst/>
          </a:prstGeom>
          <a:noFill/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矩形: 圆角 62">
            <a:extLst>
              <a:ext uri="{FF2B5EF4-FFF2-40B4-BE49-F238E27FC236}">
                <a16:creationId xmlns:a16="http://schemas.microsoft.com/office/drawing/2014/main" id="{611A74E4-F588-18FE-3E74-2621C0F26801}"/>
              </a:ext>
            </a:extLst>
          </p:cNvPr>
          <p:cNvSpPr/>
          <p:nvPr/>
        </p:nvSpPr>
        <p:spPr>
          <a:xfrm>
            <a:off x="8035025" y="2950387"/>
            <a:ext cx="1214013" cy="399600"/>
          </a:xfrm>
          <a:prstGeom prst="roundRect">
            <a:avLst/>
          </a:prstGeom>
          <a:noFill/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80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>
            <a:extLst>
              <a:ext uri="{FF2B5EF4-FFF2-40B4-BE49-F238E27FC236}">
                <a16:creationId xmlns:a16="http://schemas.microsoft.com/office/drawing/2014/main" id="{D9C9D453-F307-24E4-EAFD-03D881A7EE85}"/>
              </a:ext>
            </a:extLst>
          </p:cNvPr>
          <p:cNvSpPr txBox="1"/>
          <p:nvPr/>
        </p:nvSpPr>
        <p:spPr>
          <a:xfrm>
            <a:off x="2579961" y="5697922"/>
            <a:ext cx="9785596" cy="814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Calibri" panose="020F0502020204030204" pitchFamily="34" charset="0"/>
              <a:buChar char="‒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Maximize opportunities: Prioritize mice flows</a:t>
            </a: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Information-agnostic mice flow prioritization like PIAS</a:t>
            </a:r>
            <a:r>
              <a:rPr lang="en-US" sz="2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[1]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3A8C61E-738C-810F-CA8C-A42D53DF1BAA}"/>
              </a:ext>
            </a:extLst>
          </p:cNvPr>
          <p:cNvSpPr txBox="1"/>
          <p:nvPr/>
        </p:nvSpPr>
        <p:spPr>
          <a:xfrm>
            <a:off x="3644031" y="5909992"/>
            <a:ext cx="5004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HoL blocking by elephant flows? 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3E8F5479-AC42-8EA0-8B85-C7BDA0F7CC55}"/>
              </a:ext>
            </a:extLst>
          </p:cNvPr>
          <p:cNvSpPr txBox="1"/>
          <p:nvPr/>
        </p:nvSpPr>
        <p:spPr>
          <a:xfrm>
            <a:off x="9750830" y="5681344"/>
            <a:ext cx="20374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[1] Bai et al., NSDI ’15</a:t>
            </a:r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BE53F5F3-29B4-DCCB-B492-F0B6003C2996}"/>
              </a:ext>
            </a:extLst>
          </p:cNvPr>
          <p:cNvSpPr/>
          <p:nvPr/>
        </p:nvSpPr>
        <p:spPr>
          <a:xfrm>
            <a:off x="0" y="1458314"/>
            <a:ext cx="12192000" cy="22137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2" name="直线连接符 41">
            <a:extLst>
              <a:ext uri="{FF2B5EF4-FFF2-40B4-BE49-F238E27FC236}">
                <a16:creationId xmlns:a16="http://schemas.microsoft.com/office/drawing/2014/main" id="{C55A32BE-5F57-4584-2AA1-E0E9F736778A}"/>
              </a:ext>
            </a:extLst>
          </p:cNvPr>
          <p:cNvCxnSpPr>
            <a:cxnSpLocks/>
          </p:cNvCxnSpPr>
          <p:nvPr/>
        </p:nvCxnSpPr>
        <p:spPr>
          <a:xfrm flipV="1">
            <a:off x="2228045" y="3247591"/>
            <a:ext cx="8677310" cy="498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文本框 58">
            <a:extLst>
              <a:ext uri="{FF2B5EF4-FFF2-40B4-BE49-F238E27FC236}">
                <a16:creationId xmlns:a16="http://schemas.microsoft.com/office/drawing/2014/main" id="{B6B3856D-C953-8A51-838B-817CAD2445EB}"/>
              </a:ext>
            </a:extLst>
          </p:cNvPr>
          <p:cNvSpPr txBox="1"/>
          <p:nvPr/>
        </p:nvSpPr>
        <p:spPr>
          <a:xfrm>
            <a:off x="7907333" y="2320629"/>
            <a:ext cx="11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i="1" dirty="0" err="1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accept</a:t>
            </a:r>
            <a:r>
              <a:rPr lang="en-US" sz="2400" b="1" i="1" baseline="-25000" dirty="0" err="1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endParaRPr lang="en-US" sz="2400" b="1" i="1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707ED298-919F-BB5A-261E-AFDCDFE98054}"/>
              </a:ext>
            </a:extLst>
          </p:cNvPr>
          <p:cNvSpPr txBox="1"/>
          <p:nvPr/>
        </p:nvSpPr>
        <p:spPr>
          <a:xfrm>
            <a:off x="5722220" y="1887184"/>
            <a:ext cx="992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i="1" dirty="0" err="1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grant</a:t>
            </a:r>
            <a:r>
              <a:rPr lang="en-US" sz="2400" b="1" i="1" baseline="-25000" dirty="0" err="1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endParaRPr lang="en-US" sz="2400" b="1" i="1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95903C06-F424-991A-3A37-3E9800B68430}"/>
              </a:ext>
            </a:extLst>
          </p:cNvPr>
          <p:cNvSpPr txBox="1"/>
          <p:nvPr/>
        </p:nvSpPr>
        <p:spPr>
          <a:xfrm>
            <a:off x="3287016" y="1485755"/>
            <a:ext cx="1253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i="1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request</a:t>
            </a:r>
            <a:r>
              <a:rPr lang="en-US" sz="2400" b="1" i="1" baseline="-25000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endParaRPr lang="en-US" sz="2400" b="1" i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4" name="直接连接符 73">
            <a:extLst>
              <a:ext uri="{FF2B5EF4-FFF2-40B4-BE49-F238E27FC236}">
                <a16:creationId xmlns:a16="http://schemas.microsoft.com/office/drawing/2014/main" id="{BC105182-D356-C1EA-B81D-14AF5BE8A7B6}"/>
              </a:ext>
            </a:extLst>
          </p:cNvPr>
          <p:cNvCxnSpPr>
            <a:cxnSpLocks/>
          </p:cNvCxnSpPr>
          <p:nvPr/>
        </p:nvCxnSpPr>
        <p:spPr>
          <a:xfrm>
            <a:off x="2874490" y="1533013"/>
            <a:ext cx="0" cy="174464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文本框 74">
            <a:extLst>
              <a:ext uri="{FF2B5EF4-FFF2-40B4-BE49-F238E27FC236}">
                <a16:creationId xmlns:a16="http://schemas.microsoft.com/office/drawing/2014/main" id="{C80C914D-A567-78CF-2F5B-A76416EEC7B0}"/>
              </a:ext>
            </a:extLst>
          </p:cNvPr>
          <p:cNvSpPr txBox="1"/>
          <p:nvPr/>
        </p:nvSpPr>
        <p:spPr>
          <a:xfrm rot="16200000">
            <a:off x="1973375" y="1957569"/>
            <a:ext cx="1394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no traffic</a:t>
            </a:r>
          </a:p>
        </p:txBody>
      </p:sp>
      <p:sp>
        <p:nvSpPr>
          <p:cNvPr id="76" name="文本框 75">
            <a:extLst>
              <a:ext uri="{FF2B5EF4-FFF2-40B4-BE49-F238E27FC236}">
                <a16:creationId xmlns:a16="http://schemas.microsoft.com/office/drawing/2014/main" id="{FC1FBCA7-ECC3-FAE1-D38A-E7B337AB725F}"/>
              </a:ext>
            </a:extLst>
          </p:cNvPr>
          <p:cNvSpPr txBox="1"/>
          <p:nvPr/>
        </p:nvSpPr>
        <p:spPr>
          <a:xfrm rot="16200000">
            <a:off x="2348786" y="1983523"/>
            <a:ext cx="1450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new traffic</a:t>
            </a:r>
          </a:p>
        </p:txBody>
      </p:sp>
      <p:cxnSp>
        <p:nvCxnSpPr>
          <p:cNvPr id="77" name="直接箭头连接符 76">
            <a:extLst>
              <a:ext uri="{FF2B5EF4-FFF2-40B4-BE49-F238E27FC236}">
                <a16:creationId xmlns:a16="http://schemas.microsoft.com/office/drawing/2014/main" id="{2ABBB360-9E1C-D258-E238-9B070739DB0B}"/>
              </a:ext>
            </a:extLst>
          </p:cNvPr>
          <p:cNvCxnSpPr>
            <a:cxnSpLocks/>
          </p:cNvCxnSpPr>
          <p:nvPr/>
        </p:nvCxnSpPr>
        <p:spPr>
          <a:xfrm flipH="1">
            <a:off x="2585669" y="2908842"/>
            <a:ext cx="28042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直接箭头连接符 77">
            <a:extLst>
              <a:ext uri="{FF2B5EF4-FFF2-40B4-BE49-F238E27FC236}">
                <a16:creationId xmlns:a16="http://schemas.microsoft.com/office/drawing/2014/main" id="{ADD24BA2-DAA9-4C57-8D7B-1CD4EF6E988F}"/>
              </a:ext>
            </a:extLst>
          </p:cNvPr>
          <p:cNvCxnSpPr>
            <a:cxnSpLocks/>
          </p:cNvCxnSpPr>
          <p:nvPr/>
        </p:nvCxnSpPr>
        <p:spPr>
          <a:xfrm>
            <a:off x="2878327" y="2908842"/>
            <a:ext cx="28621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9" name="文本框 78">
            <a:extLst>
              <a:ext uri="{FF2B5EF4-FFF2-40B4-BE49-F238E27FC236}">
                <a16:creationId xmlns:a16="http://schemas.microsoft.com/office/drawing/2014/main" id="{276AEA2A-3698-84E5-5DD8-079E2C6EA63B}"/>
              </a:ext>
            </a:extLst>
          </p:cNvPr>
          <p:cNvSpPr txBox="1"/>
          <p:nvPr/>
        </p:nvSpPr>
        <p:spPr>
          <a:xfrm>
            <a:off x="3357133" y="1888669"/>
            <a:ext cx="1113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grant</a:t>
            </a:r>
            <a:r>
              <a:rPr lang="en-US" sz="2400" baseline="-250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n-1</a:t>
            </a:r>
            <a:endParaRPr lang="en-US" sz="2400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" name="文本框 91">
            <a:extLst>
              <a:ext uri="{FF2B5EF4-FFF2-40B4-BE49-F238E27FC236}">
                <a16:creationId xmlns:a16="http://schemas.microsoft.com/office/drawing/2014/main" id="{86F54FD7-645E-6E73-828A-080464BF5CB6}"/>
              </a:ext>
            </a:extLst>
          </p:cNvPr>
          <p:cNvSpPr txBox="1"/>
          <p:nvPr/>
        </p:nvSpPr>
        <p:spPr>
          <a:xfrm>
            <a:off x="3180882" y="2320629"/>
            <a:ext cx="1390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accept</a:t>
            </a:r>
            <a:r>
              <a:rPr lang="en-US" sz="2400" baseline="-250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n-2</a:t>
            </a:r>
            <a:endParaRPr lang="en-US" sz="2400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3" name="文本框 92">
            <a:extLst>
              <a:ext uri="{FF2B5EF4-FFF2-40B4-BE49-F238E27FC236}">
                <a16:creationId xmlns:a16="http://schemas.microsoft.com/office/drawing/2014/main" id="{471D094D-B150-8D4B-61CE-46CB292F0B97}"/>
              </a:ext>
            </a:extLst>
          </p:cNvPr>
          <p:cNvSpPr txBox="1"/>
          <p:nvPr/>
        </p:nvSpPr>
        <p:spPr>
          <a:xfrm>
            <a:off x="5583827" y="1485999"/>
            <a:ext cx="1453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request</a:t>
            </a:r>
            <a:r>
              <a:rPr lang="en-US" sz="2400" baseline="-250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n+1</a:t>
            </a:r>
            <a:endParaRPr lang="en-US" sz="24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文本框 93">
            <a:extLst>
              <a:ext uri="{FF2B5EF4-FFF2-40B4-BE49-F238E27FC236}">
                <a16:creationId xmlns:a16="http://schemas.microsoft.com/office/drawing/2014/main" id="{815BFA6E-30FC-2C5F-0A47-5898CFF87C43}"/>
              </a:ext>
            </a:extLst>
          </p:cNvPr>
          <p:cNvSpPr txBox="1"/>
          <p:nvPr/>
        </p:nvSpPr>
        <p:spPr>
          <a:xfrm>
            <a:off x="5580016" y="2320629"/>
            <a:ext cx="1282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accept</a:t>
            </a:r>
            <a:r>
              <a:rPr lang="en-US" sz="2400" baseline="-250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n-1</a:t>
            </a:r>
            <a:endParaRPr lang="en-US" sz="2400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文本框 94">
            <a:extLst>
              <a:ext uri="{FF2B5EF4-FFF2-40B4-BE49-F238E27FC236}">
                <a16:creationId xmlns:a16="http://schemas.microsoft.com/office/drawing/2014/main" id="{6EA8D18A-FAB2-5F06-C2D7-13B9C66C3AE9}"/>
              </a:ext>
            </a:extLst>
          </p:cNvPr>
          <p:cNvSpPr txBox="1"/>
          <p:nvPr/>
        </p:nvSpPr>
        <p:spPr>
          <a:xfrm>
            <a:off x="7892905" y="1887184"/>
            <a:ext cx="1153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grant</a:t>
            </a:r>
            <a:r>
              <a:rPr lang="en-US" sz="2400" baseline="-250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n+1</a:t>
            </a:r>
            <a:endParaRPr lang="en-US" sz="2400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" name="文本框 95">
            <a:extLst>
              <a:ext uri="{FF2B5EF4-FFF2-40B4-BE49-F238E27FC236}">
                <a16:creationId xmlns:a16="http://schemas.microsoft.com/office/drawing/2014/main" id="{EC808CF9-4F21-80A5-E193-3188525FEE7D}"/>
              </a:ext>
            </a:extLst>
          </p:cNvPr>
          <p:cNvSpPr txBox="1"/>
          <p:nvPr/>
        </p:nvSpPr>
        <p:spPr>
          <a:xfrm>
            <a:off x="7745827" y="1485999"/>
            <a:ext cx="1453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request</a:t>
            </a:r>
            <a:r>
              <a:rPr lang="en-US" sz="2400" baseline="-250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n+2</a:t>
            </a:r>
            <a:endParaRPr lang="en-US" sz="24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1" name="矩形 110">
            <a:extLst>
              <a:ext uri="{FF2B5EF4-FFF2-40B4-BE49-F238E27FC236}">
                <a16:creationId xmlns:a16="http://schemas.microsoft.com/office/drawing/2014/main" id="{F9F05608-2407-D7DD-BA6F-F4F35D99D8A1}"/>
              </a:ext>
            </a:extLst>
          </p:cNvPr>
          <p:cNvSpPr/>
          <p:nvPr/>
        </p:nvSpPr>
        <p:spPr>
          <a:xfrm>
            <a:off x="3318687" y="1533013"/>
            <a:ext cx="5919655" cy="1294774"/>
          </a:xfrm>
          <a:prstGeom prst="rect">
            <a:avLst/>
          </a:prstGeom>
          <a:solidFill>
            <a:schemeClr val="bg1">
              <a:lumMod val="9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矩形: 圆角 148">
            <a:extLst>
              <a:ext uri="{FF2B5EF4-FFF2-40B4-BE49-F238E27FC236}">
                <a16:creationId xmlns:a16="http://schemas.microsoft.com/office/drawing/2014/main" id="{184B7D73-EE4D-F2AC-6EE0-B1A986DA8F96}"/>
              </a:ext>
            </a:extLst>
          </p:cNvPr>
          <p:cNvSpPr/>
          <p:nvPr/>
        </p:nvSpPr>
        <p:spPr>
          <a:xfrm>
            <a:off x="3439953" y="2949877"/>
            <a:ext cx="1214013" cy="400110"/>
          </a:xfrm>
          <a:prstGeom prst="roundRect">
            <a:avLst/>
          </a:prstGeom>
          <a:noFill/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0" name="矩形: 圆角 149">
            <a:extLst>
              <a:ext uri="{FF2B5EF4-FFF2-40B4-BE49-F238E27FC236}">
                <a16:creationId xmlns:a16="http://schemas.microsoft.com/office/drawing/2014/main" id="{5ADB78B8-992D-B73E-0AAE-3993D56FD55F}"/>
              </a:ext>
            </a:extLst>
          </p:cNvPr>
          <p:cNvSpPr/>
          <p:nvPr/>
        </p:nvSpPr>
        <p:spPr>
          <a:xfrm>
            <a:off x="5730021" y="2950387"/>
            <a:ext cx="1214013" cy="399600"/>
          </a:xfrm>
          <a:prstGeom prst="roundRect">
            <a:avLst/>
          </a:prstGeom>
          <a:noFill/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1" name="文本框 150">
            <a:extLst>
              <a:ext uri="{FF2B5EF4-FFF2-40B4-BE49-F238E27FC236}">
                <a16:creationId xmlns:a16="http://schemas.microsoft.com/office/drawing/2014/main" id="{85D8BE02-867F-6942-9CB3-5BA8520F406B}"/>
              </a:ext>
            </a:extLst>
          </p:cNvPr>
          <p:cNvSpPr txBox="1"/>
          <p:nvPr/>
        </p:nvSpPr>
        <p:spPr>
          <a:xfrm>
            <a:off x="3996376" y="3271967"/>
            <a:ext cx="1239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Epoch n</a:t>
            </a:r>
          </a:p>
        </p:txBody>
      </p:sp>
      <p:sp>
        <p:nvSpPr>
          <p:cNvPr id="152" name="文本框 151">
            <a:extLst>
              <a:ext uri="{FF2B5EF4-FFF2-40B4-BE49-F238E27FC236}">
                <a16:creationId xmlns:a16="http://schemas.microsoft.com/office/drawing/2014/main" id="{B82340B2-2F92-F195-7400-4E17C5573A5F}"/>
              </a:ext>
            </a:extLst>
          </p:cNvPr>
          <p:cNvSpPr txBox="1"/>
          <p:nvPr/>
        </p:nvSpPr>
        <p:spPr>
          <a:xfrm>
            <a:off x="6344555" y="3271967"/>
            <a:ext cx="1273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Epoch n+1</a:t>
            </a:r>
          </a:p>
        </p:txBody>
      </p:sp>
      <p:sp>
        <p:nvSpPr>
          <p:cNvPr id="153" name="文本框 152">
            <a:extLst>
              <a:ext uri="{FF2B5EF4-FFF2-40B4-BE49-F238E27FC236}">
                <a16:creationId xmlns:a16="http://schemas.microsoft.com/office/drawing/2014/main" id="{62C66086-4D94-523D-0C49-3C62F3530505}"/>
              </a:ext>
            </a:extLst>
          </p:cNvPr>
          <p:cNvSpPr txBox="1"/>
          <p:nvPr/>
        </p:nvSpPr>
        <p:spPr>
          <a:xfrm>
            <a:off x="8692733" y="3271967"/>
            <a:ext cx="1273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Epoch n+2</a:t>
            </a:r>
          </a:p>
        </p:txBody>
      </p:sp>
      <p:sp>
        <p:nvSpPr>
          <p:cNvPr id="162" name="矩形: 圆角 161">
            <a:extLst>
              <a:ext uri="{FF2B5EF4-FFF2-40B4-BE49-F238E27FC236}">
                <a16:creationId xmlns:a16="http://schemas.microsoft.com/office/drawing/2014/main" id="{E5DD117F-9BB5-2C66-7F67-955A727BFAF4}"/>
              </a:ext>
            </a:extLst>
          </p:cNvPr>
          <p:cNvSpPr/>
          <p:nvPr/>
        </p:nvSpPr>
        <p:spPr>
          <a:xfrm>
            <a:off x="8035025" y="2950387"/>
            <a:ext cx="1214013" cy="399600"/>
          </a:xfrm>
          <a:prstGeom prst="roundRect">
            <a:avLst/>
          </a:prstGeom>
          <a:noFill/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1" name="组合 170">
            <a:extLst>
              <a:ext uri="{FF2B5EF4-FFF2-40B4-BE49-F238E27FC236}">
                <a16:creationId xmlns:a16="http://schemas.microsoft.com/office/drawing/2014/main" id="{38D84455-8CF5-2AA5-11E5-D631C2C5C44F}"/>
              </a:ext>
            </a:extLst>
          </p:cNvPr>
          <p:cNvGrpSpPr/>
          <p:nvPr/>
        </p:nvGrpSpPr>
        <p:grpSpPr>
          <a:xfrm>
            <a:off x="343709" y="2184001"/>
            <a:ext cx="2071263" cy="909647"/>
            <a:chOff x="484461" y="5615087"/>
            <a:chExt cx="2071263" cy="909647"/>
          </a:xfrm>
        </p:grpSpPr>
        <p:sp>
          <p:nvSpPr>
            <p:cNvPr id="172" name="矩形 171">
              <a:extLst>
                <a:ext uri="{FF2B5EF4-FFF2-40B4-BE49-F238E27FC236}">
                  <a16:creationId xmlns:a16="http://schemas.microsoft.com/office/drawing/2014/main" id="{260F5BC3-79C9-9378-FA31-4F04124D1F99}"/>
                </a:ext>
              </a:extLst>
            </p:cNvPr>
            <p:cNvSpPr/>
            <p:nvPr/>
          </p:nvSpPr>
          <p:spPr>
            <a:xfrm>
              <a:off x="484461" y="6001348"/>
              <a:ext cx="144000" cy="147897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73" name="矩形 172">
              <a:extLst>
                <a:ext uri="{FF2B5EF4-FFF2-40B4-BE49-F238E27FC236}">
                  <a16:creationId xmlns:a16="http://schemas.microsoft.com/office/drawing/2014/main" id="{7135EDD9-47B2-FBC4-8EB6-E00EF046693B}"/>
                </a:ext>
              </a:extLst>
            </p:cNvPr>
            <p:cNvSpPr>
              <a:spLocks/>
            </p:cNvSpPr>
            <p:nvPr/>
          </p:nvSpPr>
          <p:spPr>
            <a:xfrm>
              <a:off x="486139" y="5695372"/>
              <a:ext cx="140644" cy="147897"/>
            </a:xfrm>
            <a:prstGeom prst="rect">
              <a:avLst/>
            </a:prstGeom>
            <a:pattFill prst="wdDnDiag">
              <a:fgClr>
                <a:srgbClr val="C00000"/>
              </a:fgClr>
              <a:bgClr>
                <a:schemeClr val="bg1"/>
              </a:bgClr>
            </a:patt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74" name="矩形 173">
              <a:extLst>
                <a:ext uri="{FF2B5EF4-FFF2-40B4-BE49-F238E27FC236}">
                  <a16:creationId xmlns:a16="http://schemas.microsoft.com/office/drawing/2014/main" id="{62C73CEA-05C3-A44D-325D-8B77922E93C1}"/>
                </a:ext>
              </a:extLst>
            </p:cNvPr>
            <p:cNvSpPr/>
            <p:nvPr/>
          </p:nvSpPr>
          <p:spPr>
            <a:xfrm>
              <a:off x="484461" y="6277570"/>
              <a:ext cx="144000" cy="147897"/>
            </a:xfrm>
            <a:prstGeom prst="rect">
              <a:avLst/>
            </a:prstGeom>
            <a:solidFill>
              <a:schemeClr val="accent6"/>
            </a:solidFill>
            <a:ln w="9525"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75" name="文本框 174">
              <a:extLst>
                <a:ext uri="{FF2B5EF4-FFF2-40B4-BE49-F238E27FC236}">
                  <a16:creationId xmlns:a16="http://schemas.microsoft.com/office/drawing/2014/main" id="{4918006F-0222-25F3-A170-720BD5A77785}"/>
                </a:ext>
              </a:extLst>
            </p:cNvPr>
            <p:cNvSpPr txBox="1"/>
            <p:nvPr/>
          </p:nvSpPr>
          <p:spPr>
            <a:xfrm>
              <a:off x="587450" y="5615087"/>
              <a:ext cx="19682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>
                  <a:latin typeface="Calibri" panose="020F0502020204030204" pitchFamily="34" charset="0"/>
                  <a:cs typeface="Calibri" panose="020F0502020204030204" pitchFamily="34" charset="0"/>
                </a:rPr>
                <a:t>reconfiguration delay</a:t>
              </a:r>
            </a:p>
          </p:txBody>
        </p:sp>
        <p:sp>
          <p:nvSpPr>
            <p:cNvPr id="176" name="文本框 175">
              <a:extLst>
                <a:ext uri="{FF2B5EF4-FFF2-40B4-BE49-F238E27FC236}">
                  <a16:creationId xmlns:a16="http://schemas.microsoft.com/office/drawing/2014/main" id="{C04CE4DB-F740-4DB2-F56A-7F8C2EB96118}"/>
                </a:ext>
              </a:extLst>
            </p:cNvPr>
            <p:cNvSpPr txBox="1"/>
            <p:nvPr/>
          </p:nvSpPr>
          <p:spPr>
            <a:xfrm>
              <a:off x="556970" y="5891077"/>
              <a:ext cx="19682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>
                  <a:latin typeface="Calibri" panose="020F0502020204030204" pitchFamily="34" charset="0"/>
                  <a:cs typeface="Calibri" panose="020F0502020204030204" pitchFamily="34" charset="0"/>
                </a:rPr>
                <a:t>scheduling messages</a:t>
              </a:r>
            </a:p>
          </p:txBody>
        </p:sp>
        <p:sp>
          <p:nvSpPr>
            <p:cNvPr id="177" name="文本框 176">
              <a:extLst>
                <a:ext uri="{FF2B5EF4-FFF2-40B4-BE49-F238E27FC236}">
                  <a16:creationId xmlns:a16="http://schemas.microsoft.com/office/drawing/2014/main" id="{0C86511A-0452-F971-63EE-30CDE4A6A91F}"/>
                </a:ext>
              </a:extLst>
            </p:cNvPr>
            <p:cNvSpPr txBox="1"/>
            <p:nvPr/>
          </p:nvSpPr>
          <p:spPr>
            <a:xfrm>
              <a:off x="547454" y="6186180"/>
              <a:ext cx="6057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</p:grpSp>
      <p:sp>
        <p:nvSpPr>
          <p:cNvPr id="178" name="任意多边形: 形状 177">
            <a:extLst>
              <a:ext uri="{FF2B5EF4-FFF2-40B4-BE49-F238E27FC236}">
                <a16:creationId xmlns:a16="http://schemas.microsoft.com/office/drawing/2014/main" id="{5335594C-8362-AE22-7252-E662590F86A8}"/>
              </a:ext>
            </a:extLst>
          </p:cNvPr>
          <p:cNvSpPr/>
          <p:nvPr/>
        </p:nvSpPr>
        <p:spPr>
          <a:xfrm>
            <a:off x="3941106" y="2618509"/>
            <a:ext cx="148756" cy="332509"/>
          </a:xfrm>
          <a:custGeom>
            <a:avLst/>
            <a:gdLst>
              <a:gd name="connsiteX0" fmla="*/ 32378 w 148756"/>
              <a:gd name="connsiteY0" fmla="*/ 332509 h 332509"/>
              <a:gd name="connsiteX1" fmla="*/ 7439 w 148756"/>
              <a:gd name="connsiteY1" fmla="*/ 191193 h 332509"/>
              <a:gd name="connsiteX2" fmla="*/ 148756 w 148756"/>
              <a:gd name="connsiteY2" fmla="*/ 0 h 332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8756" h="332509">
                <a:moveTo>
                  <a:pt x="32378" y="332509"/>
                </a:moveTo>
                <a:cubicBezTo>
                  <a:pt x="10210" y="289560"/>
                  <a:pt x="-11957" y="246611"/>
                  <a:pt x="7439" y="191193"/>
                </a:cubicBezTo>
                <a:cubicBezTo>
                  <a:pt x="26835" y="135775"/>
                  <a:pt x="108578" y="27709"/>
                  <a:pt x="148756" y="0"/>
                </a:cubicBezTo>
              </a:path>
            </a:pathLst>
          </a:custGeom>
          <a:noFill/>
          <a:ln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9" name="文本框 178">
            <a:extLst>
              <a:ext uri="{FF2B5EF4-FFF2-40B4-BE49-F238E27FC236}">
                <a16:creationId xmlns:a16="http://schemas.microsoft.com/office/drawing/2014/main" id="{0CFDF7F7-430B-2525-2958-B17EA6216F19}"/>
              </a:ext>
            </a:extLst>
          </p:cNvPr>
          <p:cNvSpPr txBox="1"/>
          <p:nvPr/>
        </p:nvSpPr>
        <p:spPr>
          <a:xfrm>
            <a:off x="3996376" y="2251249"/>
            <a:ext cx="2757194" cy="714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Predefined phase: </a:t>
            </a:r>
          </a:p>
          <a:p>
            <a:pPr algn="ctr"/>
            <a:r>
              <a:rPr lang="en-US" sz="20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Full-mesh connectivity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9606834C-3B0D-D9CE-C925-44E8E7930C6E}"/>
              </a:ext>
            </a:extLst>
          </p:cNvPr>
          <p:cNvGrpSpPr/>
          <p:nvPr/>
        </p:nvGrpSpPr>
        <p:grpSpPr>
          <a:xfrm>
            <a:off x="2581626" y="3425277"/>
            <a:ext cx="9480144" cy="887662"/>
            <a:chOff x="1958169" y="3425277"/>
            <a:chExt cx="9480144" cy="887662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437CB483-CF26-DC78-9346-2F87F823C942}"/>
                </a:ext>
              </a:extLst>
            </p:cNvPr>
            <p:cNvGrpSpPr/>
            <p:nvPr/>
          </p:nvGrpSpPr>
          <p:grpSpPr>
            <a:xfrm>
              <a:off x="3166774" y="3425277"/>
              <a:ext cx="4811386" cy="427780"/>
              <a:chOff x="3166774" y="3806275"/>
              <a:chExt cx="4811386" cy="706587"/>
            </a:xfrm>
          </p:grpSpPr>
          <p:sp>
            <p:nvSpPr>
              <p:cNvPr id="7" name="箭头: 下 51">
                <a:extLst>
                  <a:ext uri="{FF2B5EF4-FFF2-40B4-BE49-F238E27FC236}">
                    <a16:creationId xmlns:a16="http://schemas.microsoft.com/office/drawing/2014/main" id="{DC2F7884-24C4-8C19-09EA-B19023FF64B4}"/>
                  </a:ext>
                </a:extLst>
              </p:cNvPr>
              <p:cNvSpPr/>
              <p:nvPr/>
            </p:nvSpPr>
            <p:spPr>
              <a:xfrm>
                <a:off x="3166774" y="3806275"/>
                <a:ext cx="149111" cy="706587"/>
              </a:xfrm>
              <a:prstGeom prst="downArrow">
                <a:avLst/>
              </a:prstGeom>
              <a:solidFill>
                <a:srgbClr val="C00000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箭头: 下 52">
                <a:extLst>
                  <a:ext uri="{FF2B5EF4-FFF2-40B4-BE49-F238E27FC236}">
                    <a16:creationId xmlns:a16="http://schemas.microsoft.com/office/drawing/2014/main" id="{A077E98E-62B7-2D8E-0C3C-6D92E94BE0AC}"/>
                  </a:ext>
                </a:extLst>
              </p:cNvPr>
              <p:cNvSpPr/>
              <p:nvPr/>
            </p:nvSpPr>
            <p:spPr>
              <a:xfrm>
                <a:off x="5506316" y="3806275"/>
                <a:ext cx="149111" cy="706587"/>
              </a:xfrm>
              <a:prstGeom prst="downArrow">
                <a:avLst/>
              </a:prstGeom>
              <a:solidFill>
                <a:srgbClr val="C00000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箭头: 下 53">
                <a:extLst>
                  <a:ext uri="{FF2B5EF4-FFF2-40B4-BE49-F238E27FC236}">
                    <a16:creationId xmlns:a16="http://schemas.microsoft.com/office/drawing/2014/main" id="{765D8D94-404C-1530-7E6C-8E671527DBB4}"/>
                  </a:ext>
                </a:extLst>
              </p:cNvPr>
              <p:cNvSpPr/>
              <p:nvPr/>
            </p:nvSpPr>
            <p:spPr>
              <a:xfrm>
                <a:off x="7829049" y="3806275"/>
                <a:ext cx="149111" cy="706587"/>
              </a:xfrm>
              <a:prstGeom prst="downArrow">
                <a:avLst/>
              </a:prstGeom>
              <a:solidFill>
                <a:srgbClr val="C00000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B2EE7D15-4F60-05EA-390E-1C5BE2AE3558}"/>
                </a:ext>
              </a:extLst>
            </p:cNvPr>
            <p:cNvSpPr txBox="1"/>
            <p:nvPr/>
          </p:nvSpPr>
          <p:spPr>
            <a:xfrm>
              <a:off x="1958169" y="3851274"/>
              <a:ext cx="94801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Control plane:  Exchanges of scheduling messages</a:t>
              </a:r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2C5609C4-4A75-9EDC-F5C1-617F0F57608B}"/>
              </a:ext>
            </a:extLst>
          </p:cNvPr>
          <p:cNvSpPr txBox="1"/>
          <p:nvPr/>
        </p:nvSpPr>
        <p:spPr>
          <a:xfrm>
            <a:off x="2581626" y="4331291"/>
            <a:ext cx="9480144" cy="1337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Data plane:  Also piggybacking small data packets</a:t>
            </a:r>
          </a:p>
          <a:p>
            <a:pPr marL="800100" lvl="1" indent="-342900">
              <a:lnSpc>
                <a:spcPct val="150000"/>
              </a:lnSpc>
              <a:buFont typeface="Calibri" panose="020F0502020204030204" pitchFamily="34" charset="0"/>
              <a:buChar char="‒"/>
            </a:pP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Guaranteed unscheduled transmission</a:t>
            </a:r>
          </a:p>
          <a:p>
            <a:pPr marL="800100" lvl="1" indent="-342900">
              <a:lnSpc>
                <a:spcPct val="150000"/>
              </a:lnSpc>
              <a:buFont typeface="Calibri" panose="020F0502020204030204" pitchFamily="34" charset="0"/>
              <a:buChar char="‒"/>
            </a:pP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Sufficient for mice flows (small in size), even under incasts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DEFC3BF-A05F-6B2B-9F9F-30F51D4E1E6C}"/>
              </a:ext>
            </a:extLst>
          </p:cNvPr>
          <p:cNvSpPr txBox="1"/>
          <p:nvPr/>
        </p:nvSpPr>
        <p:spPr>
          <a:xfrm>
            <a:off x="73228" y="3915792"/>
            <a:ext cx="25083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Calibri" panose="020F0502020204030204" pitchFamily="34" charset="0"/>
                <a:cs typeface="Calibri" panose="020F0502020204030204" pitchFamily="34" charset="0"/>
              </a:rPr>
              <a:t>Role of the predefined phase</a:t>
            </a:r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9876AFBA-8F07-0346-75E5-F356B3292ED3}"/>
              </a:ext>
            </a:extLst>
          </p:cNvPr>
          <p:cNvSpPr txBox="1">
            <a:spLocks/>
          </p:cNvSpPr>
          <p:nvPr/>
        </p:nvSpPr>
        <p:spPr>
          <a:xfrm>
            <a:off x="430236" y="173931"/>
            <a:ext cx="10174429" cy="893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altLang="zh-CN" sz="3600" b="1" dirty="0"/>
              <a:t>Scheduling delay bypassing for latency optimization</a:t>
            </a:r>
            <a:endParaRPr lang="zh-CN" altLang="en-US" sz="3600" b="1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E0EE88F8-0FE8-0B86-06E3-6453512F26BC}"/>
              </a:ext>
            </a:extLst>
          </p:cNvPr>
          <p:cNvSpPr txBox="1"/>
          <p:nvPr/>
        </p:nvSpPr>
        <p:spPr>
          <a:xfrm>
            <a:off x="10803673" y="3019517"/>
            <a:ext cx="8142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time</a:t>
            </a: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74798C2D-16E9-AEFC-1764-7607C5E4DA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0046" y="1436313"/>
            <a:ext cx="5867400" cy="147320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17344918-F2CA-BEDE-5D3A-6D7357842C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0405" y="2970606"/>
            <a:ext cx="7040000" cy="34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2217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2A74C286-7922-89C0-590D-56DB0F79C78B}"/>
              </a:ext>
            </a:extLst>
          </p:cNvPr>
          <p:cNvSpPr/>
          <p:nvPr/>
        </p:nvSpPr>
        <p:spPr>
          <a:xfrm>
            <a:off x="876125" y="3258693"/>
            <a:ext cx="7967261" cy="527129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2AF4626-0D72-A6C7-B04F-5945461AAB04}"/>
              </a:ext>
            </a:extLst>
          </p:cNvPr>
          <p:cNvSpPr/>
          <p:nvPr/>
        </p:nvSpPr>
        <p:spPr>
          <a:xfrm>
            <a:off x="876125" y="2734911"/>
            <a:ext cx="7967261" cy="527129"/>
          </a:xfrm>
          <a:prstGeom prst="rect">
            <a:avLst/>
          </a:prstGeom>
          <a:solidFill>
            <a:srgbClr val="C2F1C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542E7B5-A307-DD05-C613-C109B7423BC2}"/>
              </a:ext>
            </a:extLst>
          </p:cNvPr>
          <p:cNvSpPr/>
          <p:nvPr/>
        </p:nvSpPr>
        <p:spPr>
          <a:xfrm>
            <a:off x="876124" y="5238049"/>
            <a:ext cx="8119709" cy="537215"/>
          </a:xfrm>
          <a:prstGeom prst="rect">
            <a:avLst/>
          </a:prstGeom>
          <a:solidFill>
            <a:srgbClr val="FFC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2A1AD4B-8914-4BE4-26FE-B8BCA2A0FFB7}"/>
              </a:ext>
            </a:extLst>
          </p:cNvPr>
          <p:cNvSpPr/>
          <p:nvPr/>
        </p:nvSpPr>
        <p:spPr>
          <a:xfrm>
            <a:off x="876124" y="4665776"/>
            <a:ext cx="8119708" cy="585118"/>
          </a:xfrm>
          <a:prstGeom prst="rect">
            <a:avLst/>
          </a:prstGeom>
          <a:solidFill>
            <a:srgbClr val="C2F1C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标题 1">
            <a:extLst>
              <a:ext uri="{FF2B5EF4-FFF2-40B4-BE49-F238E27FC236}">
                <a16:creationId xmlns:a16="http://schemas.microsoft.com/office/drawing/2014/main" id="{8CBCD0B1-1C30-21C2-543E-D966F15C4FED}"/>
              </a:ext>
            </a:extLst>
          </p:cNvPr>
          <p:cNvSpPr txBox="1">
            <a:spLocks/>
          </p:cNvSpPr>
          <p:nvPr/>
        </p:nvSpPr>
        <p:spPr>
          <a:xfrm>
            <a:off x="430236" y="173933"/>
            <a:ext cx="8935145" cy="893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altLang="zh-CN" sz="3600" b="1" dirty="0"/>
              <a:t>Scheduling the fast-reconfigurable optical links among ToRs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C6D6BD6-9841-E9C9-E26F-9F623C226FB3}"/>
              </a:ext>
            </a:extLst>
          </p:cNvPr>
          <p:cNvSpPr txBox="1"/>
          <p:nvPr/>
        </p:nvSpPr>
        <p:spPr>
          <a:xfrm>
            <a:off x="9213819" y="2831853"/>
            <a:ext cx="27656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[1] </a:t>
            </a:r>
            <a:r>
              <a:rPr lang="en-US" altLang="zh-CN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Ballani</a:t>
            </a:r>
            <a:r>
              <a:rPr lang="en-US" altLang="zh-CN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al., SIGCOMM ’20</a:t>
            </a: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9B76DA99-FCED-8E4C-ED35-CE8E15F4B84D}"/>
              </a:ext>
            </a:extLst>
          </p:cNvPr>
          <p:cNvSpPr txBox="1"/>
          <p:nvPr/>
        </p:nvSpPr>
        <p:spPr>
          <a:xfrm>
            <a:off x="880360" y="5855656"/>
            <a:ext cx="10431280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lnSpc>
                <a:spcPct val="150000"/>
              </a:lnSpc>
            </a:pPr>
            <a:r>
              <a:rPr lang="en-US" altLang="zh-CN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Practical yet high performance on-demand distributed scheduling?</a:t>
            </a:r>
          </a:p>
        </p:txBody>
      </p:sp>
      <p:sp>
        <p:nvSpPr>
          <p:cNvPr id="2" name="内容占位符 2">
            <a:extLst>
              <a:ext uri="{FF2B5EF4-FFF2-40B4-BE49-F238E27FC236}">
                <a16:creationId xmlns:a16="http://schemas.microsoft.com/office/drawing/2014/main" id="{AA6D47AD-FA22-FE27-B345-37032FB18DA7}"/>
              </a:ext>
            </a:extLst>
          </p:cNvPr>
          <p:cNvSpPr txBox="1">
            <a:spLocks/>
          </p:cNvSpPr>
          <p:nvPr/>
        </p:nvSpPr>
        <p:spPr>
          <a:xfrm>
            <a:off x="505692" y="1251005"/>
            <a:ext cx="10805948" cy="50545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‒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‒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‒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‒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600" b="1" i="0" dirty="0">
                <a:ea typeface="Calibri" panose="020F0502020204030204" pitchFamily="34" charset="0"/>
              </a:rPr>
              <a:t>Goal: </a:t>
            </a:r>
            <a:r>
              <a:rPr lang="en-US" altLang="zh-CN" sz="2600" i="0" u="sng" dirty="0">
                <a:ea typeface="Calibri" panose="020F0502020204030204" pitchFamily="34" charset="0"/>
              </a:rPr>
              <a:t>Rapidly</a:t>
            </a:r>
            <a:r>
              <a:rPr lang="en-US" altLang="zh-CN" sz="2600" i="0" dirty="0">
                <a:ea typeface="Calibri" panose="020F0502020204030204" pitchFamily="34" charset="0"/>
              </a:rPr>
              <a:t> getting </a:t>
            </a:r>
            <a:r>
              <a:rPr lang="en-US" altLang="zh-CN" sz="2600" i="0" u="sng" dirty="0">
                <a:ea typeface="Calibri" panose="020F0502020204030204" pitchFamily="34" charset="0"/>
              </a:rPr>
              <a:t>non-conflicting paths</a:t>
            </a:r>
          </a:p>
          <a:p>
            <a:pPr>
              <a:lnSpc>
                <a:spcPct val="150000"/>
              </a:lnSpc>
            </a:pPr>
            <a:r>
              <a:rPr lang="en-US" altLang="zh-CN" sz="2600" b="1" i="0" dirty="0">
                <a:ea typeface="Calibri" panose="020F0502020204030204" pitchFamily="34" charset="0"/>
              </a:rPr>
              <a:t>Traffic-oblivious: </a:t>
            </a:r>
            <a:r>
              <a:rPr lang="en-US" altLang="zh-CN" sz="2600" i="0" dirty="0">
                <a:ea typeface="Calibri" panose="020F0502020204030204" pitchFamily="34" charset="0"/>
              </a:rPr>
              <a:t>Predefined</a:t>
            </a:r>
            <a:r>
              <a:rPr lang="zh-CN" altLang="en-US" sz="2600" i="0" dirty="0">
                <a:ea typeface="Calibri" panose="020F0502020204030204" pitchFamily="34" charset="0"/>
              </a:rPr>
              <a:t> </a:t>
            </a:r>
            <a:r>
              <a:rPr lang="en-US" altLang="zh-CN" sz="2600" i="0" dirty="0">
                <a:ea typeface="Calibri" panose="020F0502020204030204" pitchFamily="34" charset="0"/>
              </a:rPr>
              <a:t>uniform round-robin &amp; Data relay (e.g., Sirius</a:t>
            </a:r>
            <a:r>
              <a:rPr lang="en-US" altLang="zh-CN" sz="2600" i="0" baseline="30000" dirty="0">
                <a:ea typeface="Calibri" panose="020F0502020204030204" pitchFamily="34" charset="0"/>
              </a:rPr>
              <a:t>[1]</a:t>
            </a:r>
            <a:r>
              <a:rPr lang="en-US" altLang="zh-CN" sz="2600" i="0" dirty="0">
                <a:ea typeface="Calibri" panose="020F0502020204030204" pitchFamily="34" charset="0"/>
              </a:rPr>
              <a:t>)</a:t>
            </a:r>
          </a:p>
          <a:p>
            <a:pPr lvl="1">
              <a:lnSpc>
                <a:spcPct val="150000"/>
              </a:lnSpc>
            </a:pPr>
            <a:r>
              <a:rPr lang="en-US" altLang="zh-CN" b="1" dirty="0">
                <a:ea typeface="Calibri" panose="020F0502020204030204" pitchFamily="34" charset="0"/>
              </a:rPr>
              <a:t>Practical</a:t>
            </a:r>
            <a:r>
              <a:rPr lang="en-US" altLang="zh-CN" dirty="0">
                <a:ea typeface="Calibri" panose="020F0502020204030204" pitchFamily="34" charset="0"/>
              </a:rPr>
              <a:t> scheduler-less design</a:t>
            </a:r>
          </a:p>
          <a:p>
            <a:pPr lvl="1">
              <a:lnSpc>
                <a:spcPct val="150000"/>
              </a:lnSpc>
            </a:pPr>
            <a:r>
              <a:rPr lang="en-US" altLang="zh-CN" dirty="0">
                <a:ea typeface="Calibri" panose="020F0502020204030204" pitchFamily="34" charset="0"/>
              </a:rPr>
              <a:t>Topology &amp; traffic mismatch: Sacrificed latency and goodput</a:t>
            </a:r>
          </a:p>
          <a:p>
            <a:pPr>
              <a:lnSpc>
                <a:spcPct val="150000"/>
              </a:lnSpc>
            </a:pPr>
            <a:r>
              <a:rPr lang="en-US" altLang="zh-CN" sz="2600" b="1" i="0" dirty="0">
                <a:ea typeface="Calibri" panose="020F0502020204030204" pitchFamily="34" charset="0"/>
              </a:rPr>
              <a:t>On-demand: </a:t>
            </a:r>
            <a:r>
              <a:rPr lang="en-US" altLang="zh-CN" sz="2600" i="0" dirty="0">
                <a:ea typeface="Calibri" panose="020F0502020204030204" pitchFamily="34" charset="0"/>
              </a:rPr>
              <a:t>Adapting topology to real-time traffic demands</a:t>
            </a:r>
          </a:p>
          <a:p>
            <a:pPr lvl="1">
              <a:lnSpc>
                <a:spcPct val="150000"/>
              </a:lnSpc>
            </a:pPr>
            <a:r>
              <a:rPr lang="en-US" altLang="zh-CN" dirty="0">
                <a:ea typeface="Calibri" panose="020F0502020204030204" pitchFamily="34" charset="0"/>
              </a:rPr>
              <a:t>Potentially better performance</a:t>
            </a:r>
          </a:p>
          <a:p>
            <a:pPr lvl="1">
              <a:lnSpc>
                <a:spcPct val="150000"/>
              </a:lnSpc>
            </a:pPr>
            <a:r>
              <a:rPr lang="en-US" altLang="zh-CN" dirty="0">
                <a:ea typeface="Calibri" panose="020F0502020204030204" pitchFamily="34" charset="0"/>
              </a:rPr>
              <a:t>Practicality concerns: Fast on-demand </a:t>
            </a:r>
            <a:r>
              <a:rPr lang="en-US" altLang="zh-CN" i="1" dirty="0">
                <a:ea typeface="Calibri" panose="020F0502020204030204" pitchFamily="34" charset="0"/>
              </a:rPr>
              <a:t>distributed</a:t>
            </a:r>
            <a:r>
              <a:rPr lang="en-US" altLang="zh-CN" dirty="0">
                <a:ea typeface="Calibri" panose="020F0502020204030204" pitchFamily="34" charset="0"/>
              </a:rPr>
              <a:t> scheduling?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273733E1-2ADE-F498-FC5A-236DEAFD6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2732" y="1147425"/>
            <a:ext cx="38862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89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4" grpId="0" animBg="1"/>
      <p:bldP spid="7" grpId="0" animBg="1"/>
      <p:bldP spid="6" grpId="0"/>
      <p:bldP spid="6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CABADA-B248-B7D0-4E0F-AC81C1591BEE}"/>
              </a:ext>
            </a:extLst>
          </p:cNvPr>
          <p:cNvSpPr txBox="1">
            <a:spLocks/>
          </p:cNvSpPr>
          <p:nvPr/>
        </p:nvSpPr>
        <p:spPr>
          <a:xfrm>
            <a:off x="430236" y="173931"/>
            <a:ext cx="9950893" cy="893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altLang="zh-CN" sz="3600" b="1" dirty="0"/>
              <a:t>NegotiaToR’s design</a:t>
            </a:r>
            <a:r>
              <a:rPr lang="zh-CN" altLang="en-US" sz="3600" b="1" dirty="0"/>
              <a:t> </a:t>
            </a:r>
            <a:r>
              <a:rPr lang="en-US" altLang="zh-CN" sz="3600" b="1" dirty="0"/>
              <a:t>efforts towards practicality</a:t>
            </a:r>
            <a:endParaRPr lang="zh-CN" altLang="en-US" sz="3600" b="1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61DA9C2-06E6-B16B-07C8-956DA30D9BE5}"/>
              </a:ext>
            </a:extLst>
          </p:cNvPr>
          <p:cNvSpPr txBox="1"/>
          <p:nvPr/>
        </p:nvSpPr>
        <p:spPr>
          <a:xfrm>
            <a:off x="557318" y="1399833"/>
            <a:ext cx="11106472" cy="4697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Proven implementation strategies </a:t>
            </a: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buFont typeface="Calibri" panose="020F0502020204030204" pitchFamily="34" charset="0"/>
              <a:buChar char="‒"/>
            </a:pP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Inspired by RRM</a:t>
            </a:r>
            <a:r>
              <a:rPr lang="en-US" altLang="zh-CN" sz="24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[1]</a:t>
            </a: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Programmable priority encoders to implement rings</a:t>
            </a:r>
            <a:r>
              <a:rPr lang="en-US" altLang="zh-CN" sz="24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[2] </a:t>
            </a:r>
            <a:endParaRPr lang="en-US" altLang="zh-CN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Simple designs</a:t>
            </a: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buFont typeface="Calibri" panose="020F0502020204030204" pitchFamily="34" charset="0"/>
              <a:buChar char="‒"/>
            </a:pP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iteration</a:t>
            </a: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buFont typeface="Calibri" panose="020F0502020204030204" pitchFamily="34" charset="0"/>
              <a:buChar char="‒"/>
            </a:pP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data relay</a:t>
            </a: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buFont typeface="Calibri" panose="020F0502020204030204" pitchFamily="34" charset="0"/>
              <a:buChar char="‒"/>
            </a:pP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Binary requests</a:t>
            </a: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buFont typeface="Calibri" panose="020F0502020204030204" pitchFamily="34" charset="0"/>
              <a:buChar char="‒"/>
            </a:pP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Stateless scheduling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B403F30-507A-C326-ED00-54A24D7EE7E1}"/>
              </a:ext>
            </a:extLst>
          </p:cNvPr>
          <p:cNvSpPr txBox="1"/>
          <p:nvPr/>
        </p:nvSpPr>
        <p:spPr>
          <a:xfrm>
            <a:off x="8796614" y="1237407"/>
            <a:ext cx="293009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[1] McKeown, PhD Thesis, UC    </a:t>
            </a:r>
          </a:p>
          <a:p>
            <a:r>
              <a:rPr lang="en-US" altLang="zh-CN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Berkeley ’95</a:t>
            </a:r>
          </a:p>
          <a:p>
            <a:r>
              <a:rPr lang="en-US" altLang="zh-CN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[2] Gupta et al., IEEE Micro ’99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0395793-1F9B-D4F9-8C68-5E15CF4E0907}"/>
              </a:ext>
            </a:extLst>
          </p:cNvPr>
          <p:cNvSpPr txBox="1"/>
          <p:nvPr/>
        </p:nvSpPr>
        <p:spPr>
          <a:xfrm>
            <a:off x="4242665" y="4283072"/>
            <a:ext cx="74050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Could a more complex design significantly improve NegotiaToR’s performance?</a:t>
            </a:r>
          </a:p>
        </p:txBody>
      </p:sp>
    </p:spTree>
    <p:extLst>
      <p:ext uri="{BB962C8B-B14F-4D97-AF65-F5344CB8AC3E}">
        <p14:creationId xmlns:p14="http://schemas.microsoft.com/office/powerpoint/2010/main" val="249803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D25BDF87-3BB2-4518-BC6B-A75DD3911B97}"/>
              </a:ext>
            </a:extLst>
          </p:cNvPr>
          <p:cNvSpPr/>
          <p:nvPr/>
        </p:nvSpPr>
        <p:spPr>
          <a:xfrm>
            <a:off x="0" y="2792166"/>
            <a:ext cx="12192000" cy="34167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236347B-C47C-956E-3BFF-7C7C05280317}"/>
              </a:ext>
            </a:extLst>
          </p:cNvPr>
          <p:cNvSpPr txBox="1"/>
          <p:nvPr/>
        </p:nvSpPr>
        <p:spPr>
          <a:xfrm>
            <a:off x="145640" y="5218196"/>
            <a:ext cx="2815981" cy="1015663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Possibly downgraded performance </a:t>
            </a:r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(Confirmed by experimental results)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428B572-56B1-6D92-4D03-3DB41A2B82A8}"/>
              </a:ext>
            </a:extLst>
          </p:cNvPr>
          <p:cNvSpPr txBox="1"/>
          <p:nvPr/>
        </p:nvSpPr>
        <p:spPr>
          <a:xfrm>
            <a:off x="525234" y="1149836"/>
            <a:ext cx="11106472" cy="157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Example: </a:t>
            </a:r>
            <a:r>
              <a:rPr lang="en-US" altLang="zh-C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Iterative scheduling?</a:t>
            </a:r>
            <a:endParaRPr lang="en-US" altLang="zh-CN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Calibri" panose="020F0502020204030204" pitchFamily="34" charset="0"/>
              <a:buChar char="‒"/>
            </a:pP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Following practices in crossbar switch port matching</a:t>
            </a:r>
          </a:p>
          <a:p>
            <a:pPr marL="800100" lvl="1" indent="-342900">
              <a:lnSpc>
                <a:spcPct val="150000"/>
              </a:lnSpc>
              <a:buFont typeface="SimSun" panose="02010600030101010101" pitchFamily="2" charset="-122"/>
              <a:buChar char="！"/>
            </a:pP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Difference: NegotiaToR has a longer delay between consecutive steps 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12CABADA-B248-B7D0-4E0F-AC81C1591BEE}"/>
              </a:ext>
            </a:extLst>
          </p:cNvPr>
          <p:cNvSpPr txBox="1">
            <a:spLocks/>
          </p:cNvSpPr>
          <p:nvPr/>
        </p:nvSpPr>
        <p:spPr>
          <a:xfrm>
            <a:off x="430236" y="171275"/>
            <a:ext cx="9950893" cy="893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altLang="zh-CN" sz="3600" b="1" dirty="0"/>
              <a:t>The rationality of NegotiaToR’s design choices</a:t>
            </a:r>
          </a:p>
        </p:txBody>
      </p:sp>
      <p:sp>
        <p:nvSpPr>
          <p:cNvPr id="602" name="文本框 601">
            <a:extLst>
              <a:ext uri="{FF2B5EF4-FFF2-40B4-BE49-F238E27FC236}">
                <a16:creationId xmlns:a16="http://schemas.microsoft.com/office/drawing/2014/main" id="{E7EFD7C9-3887-6F69-C98C-85B292A9AAA6}"/>
              </a:ext>
            </a:extLst>
          </p:cNvPr>
          <p:cNvSpPr txBox="1"/>
          <p:nvPr/>
        </p:nvSpPr>
        <p:spPr>
          <a:xfrm>
            <a:off x="450283" y="3222803"/>
            <a:ext cx="2316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iteration</a:t>
            </a:r>
            <a:endParaRPr lang="en-US" altLang="zh-CN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69" name="文本框 868">
            <a:extLst>
              <a:ext uri="{FF2B5EF4-FFF2-40B4-BE49-F238E27FC236}">
                <a16:creationId xmlns:a16="http://schemas.microsoft.com/office/drawing/2014/main" id="{A9B7139A-CB11-8868-9230-178BAC4B7E04}"/>
              </a:ext>
            </a:extLst>
          </p:cNvPr>
          <p:cNvSpPr txBox="1"/>
          <p:nvPr/>
        </p:nvSpPr>
        <p:spPr>
          <a:xfrm>
            <a:off x="463874" y="3216910"/>
            <a:ext cx="2316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iterations</a:t>
            </a:r>
            <a:endParaRPr lang="en-US" altLang="zh-CN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89" name="肘形连接符 888">
            <a:extLst>
              <a:ext uri="{FF2B5EF4-FFF2-40B4-BE49-F238E27FC236}">
                <a16:creationId xmlns:a16="http://schemas.microsoft.com/office/drawing/2014/main" id="{F801CAB5-69CA-2DD7-8531-F825A7E1D193}"/>
              </a:ext>
            </a:extLst>
          </p:cNvPr>
          <p:cNvCxnSpPr>
            <a:cxnSpLocks/>
          </p:cNvCxnSpPr>
          <p:nvPr/>
        </p:nvCxnSpPr>
        <p:spPr>
          <a:xfrm rot="16200000" flipH="1">
            <a:off x="6922410" y="497071"/>
            <a:ext cx="1407933" cy="6562599"/>
          </a:xfrm>
          <a:prstGeom prst="bentConnector4">
            <a:avLst>
              <a:gd name="adj1" fmla="val -4025"/>
              <a:gd name="adj2" fmla="val 99974"/>
            </a:avLst>
          </a:prstGeom>
          <a:ln w="19050">
            <a:solidFill>
              <a:srgbClr val="C00000"/>
            </a:solidFill>
            <a:prstDash val="sysDash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0" name="文本框 869">
            <a:extLst>
              <a:ext uri="{FF2B5EF4-FFF2-40B4-BE49-F238E27FC236}">
                <a16:creationId xmlns:a16="http://schemas.microsoft.com/office/drawing/2014/main" id="{3203656D-8267-2A8F-9FAD-DA5DE5DA2115}"/>
              </a:ext>
            </a:extLst>
          </p:cNvPr>
          <p:cNvSpPr txBox="1"/>
          <p:nvPr/>
        </p:nvSpPr>
        <p:spPr>
          <a:xfrm>
            <a:off x="510276" y="4100257"/>
            <a:ext cx="2205577" cy="707886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Scheduling delay</a:t>
            </a:r>
            <a:r>
              <a:rPr lang="en-US" altLang="zh-CN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6 epochs +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84E7671-1C40-DB46-53EF-4D1862BA4285}"/>
              </a:ext>
            </a:extLst>
          </p:cNvPr>
          <p:cNvSpPr txBox="1"/>
          <p:nvPr/>
        </p:nvSpPr>
        <p:spPr>
          <a:xfrm>
            <a:off x="579103" y="4120673"/>
            <a:ext cx="2082881" cy="707886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Scheduling delay</a:t>
            </a:r>
            <a:r>
              <a:rPr lang="en-US" altLang="zh-CN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2 epochs +</a:t>
            </a:r>
          </a:p>
        </p:txBody>
      </p:sp>
      <p:sp>
        <p:nvSpPr>
          <p:cNvPr id="894" name="文本框 893">
            <a:extLst>
              <a:ext uri="{FF2B5EF4-FFF2-40B4-BE49-F238E27FC236}">
                <a16:creationId xmlns:a16="http://schemas.microsoft.com/office/drawing/2014/main" id="{F5B9371F-DE67-B263-7EEC-DFED03B07BD0}"/>
              </a:ext>
            </a:extLst>
          </p:cNvPr>
          <p:cNvSpPr txBox="1"/>
          <p:nvPr/>
        </p:nvSpPr>
        <p:spPr>
          <a:xfrm>
            <a:off x="9450592" y="5511538"/>
            <a:ext cx="2460177" cy="400110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Outdated requests</a:t>
            </a:r>
          </a:p>
        </p:txBody>
      </p:sp>
      <p:cxnSp>
        <p:nvCxnSpPr>
          <p:cNvPr id="1270" name="直线箭头连接符 1269">
            <a:extLst>
              <a:ext uri="{FF2B5EF4-FFF2-40B4-BE49-F238E27FC236}">
                <a16:creationId xmlns:a16="http://schemas.microsoft.com/office/drawing/2014/main" id="{7DC02DE0-0C50-8DE7-57ED-81186D883C29}"/>
              </a:ext>
            </a:extLst>
          </p:cNvPr>
          <p:cNvCxnSpPr>
            <a:cxnSpLocks/>
            <a:stCxn id="894" idx="1"/>
            <a:endCxn id="1271" idx="3"/>
          </p:cNvCxnSpPr>
          <p:nvPr/>
        </p:nvCxnSpPr>
        <p:spPr>
          <a:xfrm flipH="1">
            <a:off x="6774881" y="5711593"/>
            <a:ext cx="2675711" cy="9296"/>
          </a:xfrm>
          <a:prstGeom prst="straightConnector1">
            <a:avLst/>
          </a:prstGeom>
          <a:ln>
            <a:solidFill>
              <a:srgbClr val="C00000"/>
            </a:solidFill>
            <a:prstDash val="sysDash"/>
            <a:tailEnd type="arrow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71" name="文本框 1270">
            <a:extLst>
              <a:ext uri="{FF2B5EF4-FFF2-40B4-BE49-F238E27FC236}">
                <a16:creationId xmlns:a16="http://schemas.microsoft.com/office/drawing/2014/main" id="{52C6EA5D-F496-F97F-E075-EBC462EF01D6}"/>
              </a:ext>
            </a:extLst>
          </p:cNvPr>
          <p:cNvSpPr txBox="1"/>
          <p:nvPr/>
        </p:nvSpPr>
        <p:spPr>
          <a:xfrm>
            <a:off x="5397922" y="5520834"/>
            <a:ext cx="1376959" cy="400110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Link waste</a:t>
            </a:r>
          </a:p>
        </p:txBody>
      </p:sp>
      <p:cxnSp>
        <p:nvCxnSpPr>
          <p:cNvPr id="14" name="直线箭头连接符 1269">
            <a:extLst>
              <a:ext uri="{FF2B5EF4-FFF2-40B4-BE49-F238E27FC236}">
                <a16:creationId xmlns:a16="http://schemas.microsoft.com/office/drawing/2014/main" id="{30212754-1036-CBE0-ECC3-03F5BAA0BB15}"/>
              </a:ext>
            </a:extLst>
          </p:cNvPr>
          <p:cNvCxnSpPr>
            <a:cxnSpLocks/>
            <a:stCxn id="1271" idx="1"/>
            <a:endCxn id="15" idx="3"/>
          </p:cNvCxnSpPr>
          <p:nvPr/>
        </p:nvCxnSpPr>
        <p:spPr>
          <a:xfrm flipH="1">
            <a:off x="2961621" y="5720889"/>
            <a:ext cx="2436301" cy="0"/>
          </a:xfrm>
          <a:prstGeom prst="straightConnector1">
            <a:avLst/>
          </a:prstGeom>
          <a:ln>
            <a:solidFill>
              <a:srgbClr val="C00000"/>
            </a:solidFill>
            <a:prstDash val="sysDash"/>
            <a:tailEnd type="arrow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F3735E1B-442C-66DD-0FEB-34F340A5B7F3}"/>
              </a:ext>
            </a:extLst>
          </p:cNvPr>
          <p:cNvSpPr txBox="1"/>
          <p:nvPr/>
        </p:nvSpPr>
        <p:spPr>
          <a:xfrm>
            <a:off x="2422116" y="6209101"/>
            <a:ext cx="7261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Please refer to our paper for more explorations</a:t>
            </a:r>
            <a:endParaRPr lang="en-US" altLang="zh-CN" sz="2400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351" name="组合 1350">
            <a:extLst>
              <a:ext uri="{FF2B5EF4-FFF2-40B4-BE49-F238E27FC236}">
                <a16:creationId xmlns:a16="http://schemas.microsoft.com/office/drawing/2014/main" id="{51E66CD8-9A75-2499-F1E7-A845C8EB30DC}"/>
              </a:ext>
            </a:extLst>
          </p:cNvPr>
          <p:cNvGrpSpPr/>
          <p:nvPr/>
        </p:nvGrpSpPr>
        <p:grpSpPr>
          <a:xfrm>
            <a:off x="3067467" y="3720499"/>
            <a:ext cx="1720882" cy="1113377"/>
            <a:chOff x="3067467" y="3720499"/>
            <a:chExt cx="1720882" cy="1113377"/>
          </a:xfrm>
        </p:grpSpPr>
        <p:grpSp>
          <p:nvGrpSpPr>
            <p:cNvPr id="1348" name="组合 1347">
              <a:extLst>
                <a:ext uri="{FF2B5EF4-FFF2-40B4-BE49-F238E27FC236}">
                  <a16:creationId xmlns:a16="http://schemas.microsoft.com/office/drawing/2014/main" id="{DA4C96FF-F030-4F4B-8350-64D222FB633A}"/>
                </a:ext>
              </a:extLst>
            </p:cNvPr>
            <p:cNvGrpSpPr/>
            <p:nvPr/>
          </p:nvGrpSpPr>
          <p:grpSpPr>
            <a:xfrm>
              <a:off x="3067467" y="3720499"/>
              <a:ext cx="1720882" cy="1042762"/>
              <a:chOff x="3665481" y="3655018"/>
              <a:chExt cx="1720882" cy="10427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35" name="文本框 1334">
                    <a:extLst>
                      <a:ext uri="{FF2B5EF4-FFF2-40B4-BE49-F238E27FC236}">
                        <a16:creationId xmlns:a16="http://schemas.microsoft.com/office/drawing/2014/main" id="{49A57382-370B-8140-C0A4-902FC90A2CCC}"/>
                      </a:ext>
                    </a:extLst>
                  </p:cNvPr>
                  <p:cNvSpPr txBox="1"/>
                  <p:nvPr/>
                </p:nvSpPr>
                <p:spPr>
                  <a:xfrm>
                    <a:off x="3665481" y="3655018"/>
                    <a:ext cx="1720882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a:rPr lang="en-US" sz="16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~</m:t>
                        </m:r>
                      </m:oMath>
                    </a14:m>
                    <a:r>
                      <a:rPr lang="el-GR" altLang="zh-CN" sz="160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μ</a:t>
                    </a:r>
                    <a:r>
                      <a:rPr lang="en-US" altLang="zh-CN" sz="160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s</a:t>
                    </a:r>
                    <a:r>
                      <a:rPr lang="en-US" sz="160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 one-way delay between ToRs</a:t>
                    </a:r>
                  </a:p>
                </p:txBody>
              </p:sp>
            </mc:Choice>
            <mc:Fallback xmlns="">
              <p:sp>
                <p:nvSpPr>
                  <p:cNvPr id="1335" name="文本框 1334">
                    <a:extLst>
                      <a:ext uri="{FF2B5EF4-FFF2-40B4-BE49-F238E27FC236}">
                        <a16:creationId xmlns:a16="http://schemas.microsoft.com/office/drawing/2014/main" id="{49A57382-370B-8140-C0A4-902FC90A2CC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65481" y="3655018"/>
                    <a:ext cx="1720882" cy="830997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1493" b="-74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343" name="直接连接符 1342">
                <a:extLst>
                  <a:ext uri="{FF2B5EF4-FFF2-40B4-BE49-F238E27FC236}">
                    <a16:creationId xmlns:a16="http://schemas.microsoft.com/office/drawing/2014/main" id="{E3C96ED5-3F5E-B805-CEDC-EE4C6740A48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521827" y="4454200"/>
                <a:ext cx="0" cy="243580"/>
              </a:xfrm>
              <a:prstGeom prst="line">
                <a:avLst/>
              </a:prstGeom>
              <a:ln>
                <a:solidFill>
                  <a:srgbClr val="C00000"/>
                </a:solidFill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50" name="左中括号 1349">
              <a:extLst>
                <a:ext uri="{FF2B5EF4-FFF2-40B4-BE49-F238E27FC236}">
                  <a16:creationId xmlns:a16="http://schemas.microsoft.com/office/drawing/2014/main" id="{900BC1D4-074E-682A-91AB-EC4CB00671E5}"/>
                </a:ext>
              </a:extLst>
            </p:cNvPr>
            <p:cNvSpPr/>
            <p:nvPr/>
          </p:nvSpPr>
          <p:spPr>
            <a:xfrm rot="5400000">
              <a:off x="3897411" y="4209465"/>
              <a:ext cx="63352" cy="1185470"/>
            </a:xfrm>
            <a:prstGeom prst="leftBracke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文本框 3">
            <a:extLst>
              <a:ext uri="{FF2B5EF4-FFF2-40B4-BE49-F238E27FC236}">
                <a16:creationId xmlns:a16="http://schemas.microsoft.com/office/drawing/2014/main" id="{AF086F9B-5AB6-F8F8-987F-AEA39DC01CEF}"/>
              </a:ext>
            </a:extLst>
          </p:cNvPr>
          <p:cNvSpPr txBox="1"/>
          <p:nvPr/>
        </p:nvSpPr>
        <p:spPr>
          <a:xfrm>
            <a:off x="7199044" y="2998528"/>
            <a:ext cx="3326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may already be sent…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50E1ED3-25D3-4ADC-F249-85639AF063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0178" y="3944929"/>
            <a:ext cx="3505200" cy="16129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AAD23E1-E4FD-2638-8A7B-42B14D4AF0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93995" y="2723793"/>
            <a:ext cx="8162983" cy="276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253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5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50"/>
                                        <p:tgtEl>
                                          <p:spTgt spid="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250"/>
                                        <p:tgtEl>
                                          <p:spTgt spid="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250"/>
                                        <p:tgtEl>
                                          <p:spTgt spid="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50"/>
                            </p:stCondLst>
                            <p:childTnLst>
                              <p:par>
                                <p:cTn id="6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602" grpId="0"/>
      <p:bldP spid="602" grpId="1"/>
      <p:bldP spid="869" grpId="0"/>
      <p:bldP spid="870" grpId="0" animBg="1"/>
      <p:bldP spid="3" grpId="0" animBg="1"/>
      <p:bldP spid="3" grpId="1" animBg="1"/>
      <p:bldP spid="894" grpId="0" animBg="1"/>
      <p:bldP spid="1271" grpId="0" animBg="1"/>
      <p:bldP spid="10" grpId="0"/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CABADA-B248-B7D0-4E0F-AC81C1591BEE}"/>
              </a:ext>
            </a:extLst>
          </p:cNvPr>
          <p:cNvSpPr txBox="1">
            <a:spLocks/>
          </p:cNvSpPr>
          <p:nvPr/>
        </p:nvSpPr>
        <p:spPr>
          <a:xfrm>
            <a:off x="430236" y="169180"/>
            <a:ext cx="9950893" cy="893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altLang="zh-CN" sz="3600" b="1" dirty="0"/>
              <a:t>Evaluation</a:t>
            </a: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8DFB08B9-ADDB-EB2D-018A-A6700B356093}"/>
              </a:ext>
            </a:extLst>
          </p:cNvPr>
          <p:cNvGrpSpPr/>
          <p:nvPr/>
        </p:nvGrpSpPr>
        <p:grpSpPr>
          <a:xfrm>
            <a:off x="5107441" y="1506533"/>
            <a:ext cx="6710791" cy="3344313"/>
            <a:chOff x="2740604" y="3148561"/>
            <a:chExt cx="6710791" cy="3344313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83D35BAA-3F85-084E-9422-1BBD62E696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2740604" y="3148561"/>
              <a:ext cx="6710791" cy="2527605"/>
            </a:xfrm>
            <a:prstGeom prst="rect">
              <a:avLst/>
            </a:prstGeom>
          </p:spPr>
        </p:pic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400FD8C7-7C43-23E0-D2D4-10564D8BD572}"/>
                </a:ext>
              </a:extLst>
            </p:cNvPr>
            <p:cNvSpPr txBox="1"/>
            <p:nvPr/>
          </p:nvSpPr>
          <p:spPr>
            <a:xfrm>
              <a:off x="3525770" y="5784988"/>
              <a:ext cx="26940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99</a:t>
              </a:r>
              <a:r>
                <a:rPr lang="en-US" altLang="zh-CN" sz="2000" b="0" i="0" baseline="30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th</a:t>
              </a:r>
              <a:r>
                <a:rPr lang="en-US" altLang="zh-CN" sz="2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-percentile FCT of mice flows (&lt;10KB)</a:t>
              </a:r>
              <a:endParaRPr lang="zh-CN" alt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881C7CC-E1C9-42F8-9A3C-E2A4870B8B35}"/>
                </a:ext>
              </a:extLst>
            </p:cNvPr>
            <p:cNvSpPr txBox="1"/>
            <p:nvPr/>
          </p:nvSpPr>
          <p:spPr>
            <a:xfrm>
              <a:off x="7707245" y="5938876"/>
              <a:ext cx="13510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Goodput</a:t>
              </a:r>
              <a:endParaRPr lang="zh-CN" alt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3" name="文本框 22">
            <a:extLst>
              <a:ext uri="{FF2B5EF4-FFF2-40B4-BE49-F238E27FC236}">
                <a16:creationId xmlns:a16="http://schemas.microsoft.com/office/drawing/2014/main" id="{E78773AF-3388-660A-5234-01AC4A5E30C7}"/>
              </a:ext>
            </a:extLst>
          </p:cNvPr>
          <p:cNvSpPr txBox="1"/>
          <p:nvPr/>
        </p:nvSpPr>
        <p:spPr>
          <a:xfrm>
            <a:off x="5405682" y="770430"/>
            <a:ext cx="28537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[1] Roy et al., SIGCOMM ’15</a:t>
            </a:r>
          </a:p>
          <a:p>
            <a:r>
              <a:rPr lang="en-US" altLang="zh-CN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[2] </a:t>
            </a:r>
            <a:r>
              <a:rPr lang="en-US" altLang="zh-CN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Ballani</a:t>
            </a:r>
            <a:r>
              <a:rPr lang="en-US" altLang="zh-CN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al., SIGCOMM ’20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7CB34EF-5AF3-32D4-735D-6407E75FCB71}"/>
              </a:ext>
            </a:extLst>
          </p:cNvPr>
          <p:cNvSpPr txBox="1"/>
          <p:nvPr/>
        </p:nvSpPr>
        <p:spPr>
          <a:xfrm>
            <a:off x="182333" y="1205179"/>
            <a:ext cx="5044294" cy="3737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Simulation setup: 128 ToRs, Hadoop trace</a:t>
            </a:r>
            <a:r>
              <a:rPr lang="en-US" altLang="zh-CN" sz="20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[1]</a:t>
            </a:r>
            <a:endParaRPr lang="en-US" altLang="zh-CN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Calibri" panose="020F0502020204030204" pitchFamily="34" charset="0"/>
              <a:buChar char="‒"/>
            </a:pPr>
            <a:r>
              <a: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Connected by 2 flat topologies</a:t>
            </a:r>
          </a:p>
          <a:p>
            <a:pPr marL="800100" lvl="1" indent="-342900">
              <a:lnSpc>
                <a:spcPct val="150000"/>
              </a:lnSpc>
              <a:buFont typeface="Calibri" panose="020F0502020204030204" pitchFamily="34" charset="0"/>
              <a:buChar char="‒"/>
            </a:pPr>
            <a:r>
              <a: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 ns reconfiguration delay</a:t>
            </a:r>
          </a:p>
          <a:p>
            <a:pPr marL="800100" lvl="1" indent="-342900">
              <a:lnSpc>
                <a:spcPct val="150000"/>
              </a:lnSpc>
              <a:buFont typeface="Calibri" panose="020F0502020204030204" pitchFamily="34" charset="0"/>
              <a:buChar char="‒"/>
            </a:pPr>
            <a:r>
              <a: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2x speedup for both NegotiaToR 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and the traffic-oblivious scheme</a:t>
            </a:r>
            <a:r>
              <a:rPr lang="en-US" altLang="zh-CN" sz="20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[2]</a:t>
            </a:r>
            <a:endParaRPr lang="en-US" altLang="zh-CN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Calibri" panose="020F0502020204030204" pitchFamily="34" charset="0"/>
              <a:buChar char="‒"/>
            </a:pPr>
            <a:r>
              <a: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Consider ToRs as endpoints</a:t>
            </a:r>
          </a:p>
          <a:p>
            <a:pPr marL="800100" lvl="1" indent="-342900">
              <a:lnSpc>
                <a:spcPct val="150000"/>
              </a:lnSpc>
              <a:buFont typeface="Calibri" panose="020F0502020204030204" pitchFamily="34" charset="0"/>
              <a:buChar char="‒"/>
            </a:pPr>
            <a:r>
              <a: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Results without mice flow 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prioritization are also shown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A52C9B8-D3E3-8A9E-1BF7-5829D373358A}"/>
              </a:ext>
            </a:extLst>
          </p:cNvPr>
          <p:cNvSpPr txBox="1"/>
          <p:nvPr/>
        </p:nvSpPr>
        <p:spPr>
          <a:xfrm>
            <a:off x="1637965" y="5488491"/>
            <a:ext cx="8916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NegotiaToR achieves both small mice flow FCT and high goodput </a:t>
            </a:r>
          </a:p>
          <a:p>
            <a:pPr algn="ctr"/>
            <a:r>
              <a:rPr lang="en-US" altLang="zh-CN" sz="24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two representative flat topologies</a:t>
            </a:r>
            <a:endParaRPr lang="zh-CN" altLang="en-US" sz="24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67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8BE79E72-8DA9-21E7-294B-BF08A0C85B70}"/>
              </a:ext>
            </a:extLst>
          </p:cNvPr>
          <p:cNvSpPr txBox="1"/>
          <p:nvPr/>
        </p:nvSpPr>
        <p:spPr>
          <a:xfrm>
            <a:off x="1915770" y="1020873"/>
            <a:ext cx="8360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An on-demand reconfigurable DCN architecture </a:t>
            </a: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towards a </a:t>
            </a:r>
            <a:r>
              <a:rPr lang="en-US" altLang="zh-CN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simple yet effective</a:t>
            </a: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design</a:t>
            </a:r>
          </a:p>
        </p:txBody>
      </p:sp>
      <p:sp>
        <p:nvSpPr>
          <p:cNvPr id="31" name="标题 1">
            <a:extLst>
              <a:ext uri="{FF2B5EF4-FFF2-40B4-BE49-F238E27FC236}">
                <a16:creationId xmlns:a16="http://schemas.microsoft.com/office/drawing/2014/main" id="{87A5A7FC-E86F-D611-C2F5-5FC27615A4A5}"/>
              </a:ext>
            </a:extLst>
          </p:cNvPr>
          <p:cNvSpPr txBox="1">
            <a:spLocks/>
          </p:cNvSpPr>
          <p:nvPr/>
        </p:nvSpPr>
        <p:spPr>
          <a:xfrm>
            <a:off x="430236" y="173933"/>
            <a:ext cx="9508243" cy="893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altLang="zh-CN" sz="3600" b="1" dirty="0"/>
              <a:t>NegotiaToR summary</a:t>
            </a:r>
            <a:endParaRPr lang="zh-CN" altLang="en-US" sz="3600" b="1" dirty="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3AF6A326-60D3-AF02-7603-3E0568054404}"/>
              </a:ext>
            </a:extLst>
          </p:cNvPr>
          <p:cNvGrpSpPr/>
          <p:nvPr/>
        </p:nvGrpSpPr>
        <p:grpSpPr>
          <a:xfrm>
            <a:off x="1092354" y="2683370"/>
            <a:ext cx="4603365" cy="1077742"/>
            <a:chOff x="1138057" y="2644295"/>
            <a:chExt cx="4603365" cy="1077742"/>
          </a:xfrm>
        </p:grpSpPr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103A4B18-1603-470E-3243-12E42550959C}"/>
                </a:ext>
              </a:extLst>
            </p:cNvPr>
            <p:cNvSpPr/>
            <p:nvPr/>
          </p:nvSpPr>
          <p:spPr>
            <a:xfrm>
              <a:off x="1221075" y="2670837"/>
              <a:ext cx="4428000" cy="105120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26C279CA-FC01-64F0-0BB3-6F8DE7CF9F6A}"/>
                </a:ext>
              </a:extLst>
            </p:cNvPr>
            <p:cNvSpPr txBox="1"/>
            <p:nvPr/>
          </p:nvSpPr>
          <p:spPr>
            <a:xfrm>
              <a:off x="1138057" y="2644295"/>
              <a:ext cx="460336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i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NegotiaToR Matching algorithm</a:t>
              </a:r>
            </a:p>
            <a:p>
              <a:pPr algn="ctr"/>
              <a:r>
                <a:rPr lang="en-US" altLang="zh-CN" sz="2000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Towards minimalist on-demand scheduling </a:t>
              </a:r>
            </a:p>
            <a:p>
              <a:pPr algn="ctr"/>
              <a:r>
                <a:rPr lang="en-US" altLang="zh-CN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on flat topologies</a:t>
              </a: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F120DE9B-1E8E-6347-CCD8-9DA6C2932ABA}"/>
              </a:ext>
            </a:extLst>
          </p:cNvPr>
          <p:cNvGrpSpPr/>
          <p:nvPr/>
        </p:nvGrpSpPr>
        <p:grpSpPr>
          <a:xfrm>
            <a:off x="1175372" y="3972945"/>
            <a:ext cx="4434385" cy="1103753"/>
            <a:chOff x="1216934" y="4045705"/>
            <a:chExt cx="4434385" cy="1103753"/>
          </a:xfrm>
        </p:grpSpPr>
        <p:sp>
          <p:nvSpPr>
            <p:cNvPr id="26" name="矩形: 圆角 25">
              <a:extLst>
                <a:ext uri="{FF2B5EF4-FFF2-40B4-BE49-F238E27FC236}">
                  <a16:creationId xmlns:a16="http://schemas.microsoft.com/office/drawing/2014/main" id="{3F994EF1-A884-BAAB-C9D4-8C60924A05BB}"/>
                </a:ext>
              </a:extLst>
            </p:cNvPr>
            <p:cNvSpPr/>
            <p:nvPr/>
          </p:nvSpPr>
          <p:spPr>
            <a:xfrm>
              <a:off x="1216934" y="4045705"/>
              <a:ext cx="4428000" cy="105120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2924E800-49EA-0918-129A-18376A9DC9D8}"/>
                </a:ext>
              </a:extLst>
            </p:cNvPr>
            <p:cNvSpPr txBox="1"/>
            <p:nvPr/>
          </p:nvSpPr>
          <p:spPr>
            <a:xfrm>
              <a:off x="1223320" y="4072240"/>
              <a:ext cx="442799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i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Two-phase epoch </a:t>
              </a:r>
            </a:p>
            <a:p>
              <a:pPr algn="ctr"/>
              <a:r>
                <a:rPr lang="en-US" altLang="zh-CN" sz="2000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In-band pipelined scheduling </a:t>
              </a:r>
              <a:r>
                <a:rPr lang="en-US" altLang="zh-CN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&amp; </a:t>
              </a:r>
            </a:p>
            <a:p>
              <a:pPr algn="ctr"/>
              <a:r>
                <a:rPr lang="en-US" altLang="zh-CN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One-hop direct transmission</a:t>
              </a: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676B5C02-F34D-E3ED-08BE-446D9BE1A9A9}"/>
              </a:ext>
            </a:extLst>
          </p:cNvPr>
          <p:cNvGrpSpPr/>
          <p:nvPr/>
        </p:nvGrpSpPr>
        <p:grpSpPr>
          <a:xfrm>
            <a:off x="1175372" y="5288531"/>
            <a:ext cx="4428000" cy="1086970"/>
            <a:chOff x="1175372" y="5452654"/>
            <a:chExt cx="4428000" cy="1086970"/>
          </a:xfrm>
        </p:grpSpPr>
        <p:sp>
          <p:nvSpPr>
            <p:cNvPr id="29" name="矩形: 圆角 28">
              <a:extLst>
                <a:ext uri="{FF2B5EF4-FFF2-40B4-BE49-F238E27FC236}">
                  <a16:creationId xmlns:a16="http://schemas.microsoft.com/office/drawing/2014/main" id="{A85C9F1D-81DA-23B5-8CA8-191D1F54F8FF}"/>
                </a:ext>
              </a:extLst>
            </p:cNvPr>
            <p:cNvSpPr/>
            <p:nvPr/>
          </p:nvSpPr>
          <p:spPr>
            <a:xfrm>
              <a:off x="1175372" y="5452654"/>
              <a:ext cx="4428000" cy="1051200"/>
            </a:xfrm>
            <a:prstGeom prst="roundRect">
              <a:avLst/>
            </a:prstGeom>
            <a:solidFill>
              <a:srgbClr val="C2F1C8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E3A857AD-E9AE-BC9D-B25F-00ACF1BBB897}"/>
                </a:ext>
              </a:extLst>
            </p:cNvPr>
            <p:cNvSpPr txBox="1"/>
            <p:nvPr/>
          </p:nvSpPr>
          <p:spPr>
            <a:xfrm>
              <a:off x="1175372" y="5462407"/>
              <a:ext cx="4427999" cy="1077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i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Scheduling delay bypassing</a:t>
              </a:r>
            </a:p>
            <a:p>
              <a:pPr algn="ctr"/>
              <a:r>
                <a:rPr lang="en-US" altLang="zh-CN" sz="2000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FCT optimization </a:t>
              </a:r>
              <a:r>
                <a:rPr lang="en-US" altLang="zh-CN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for </a:t>
              </a:r>
            </a:p>
            <a:p>
              <a:pPr algn="ctr"/>
              <a:r>
                <a:rPr lang="en-US" altLang="zh-CN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latency-sensitive flows</a:t>
              </a:r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C07A2A9F-60B9-A46C-76D4-52F3037D061B}"/>
              </a:ext>
            </a:extLst>
          </p:cNvPr>
          <p:cNvSpPr txBox="1"/>
          <p:nvPr/>
        </p:nvSpPr>
        <p:spPr>
          <a:xfrm>
            <a:off x="6916551" y="3660308"/>
            <a:ext cx="376736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latin typeface="Calibri" panose="020F0502020204030204" pitchFamily="34" charset="0"/>
                <a:cs typeface="Calibri" panose="020F0502020204030204" pitchFamily="34" charset="0"/>
              </a:rPr>
              <a:t>Thank you!</a:t>
            </a:r>
          </a:p>
          <a:p>
            <a:pPr algn="ctr"/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Speaker: Cong Liang</a:t>
            </a:r>
          </a:p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liangxcong@outlook.com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419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箭头: 右 8">
            <a:extLst>
              <a:ext uri="{FF2B5EF4-FFF2-40B4-BE49-F238E27FC236}">
                <a16:creationId xmlns:a16="http://schemas.microsoft.com/office/drawing/2014/main" id="{B1A3A3D0-5233-9AB3-12BE-D6BA11B7CA16}"/>
              </a:ext>
            </a:extLst>
          </p:cNvPr>
          <p:cNvSpPr/>
          <p:nvPr/>
        </p:nvSpPr>
        <p:spPr>
          <a:xfrm>
            <a:off x="4695485" y="2086804"/>
            <a:ext cx="2388579" cy="243919"/>
          </a:xfrm>
          <a:prstGeom prst="rightArrow">
            <a:avLst/>
          </a:prstGeom>
          <a:solidFill>
            <a:srgbClr val="E97132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箭头: 右 9">
            <a:extLst>
              <a:ext uri="{FF2B5EF4-FFF2-40B4-BE49-F238E27FC236}">
                <a16:creationId xmlns:a16="http://schemas.microsoft.com/office/drawing/2014/main" id="{08879C68-5438-3D1D-C9C7-FED4327E1509}"/>
              </a:ext>
            </a:extLst>
          </p:cNvPr>
          <p:cNvSpPr/>
          <p:nvPr/>
        </p:nvSpPr>
        <p:spPr>
          <a:xfrm rot="20870909">
            <a:off x="4695485" y="2698526"/>
            <a:ext cx="2388579" cy="243919"/>
          </a:xfrm>
          <a:prstGeom prst="rightArrow">
            <a:avLst/>
          </a:prstGeom>
          <a:solidFill>
            <a:srgbClr val="E97132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箭头: 右 10">
            <a:extLst>
              <a:ext uri="{FF2B5EF4-FFF2-40B4-BE49-F238E27FC236}">
                <a16:creationId xmlns:a16="http://schemas.microsoft.com/office/drawing/2014/main" id="{7A7DC793-3BB8-81C7-B30F-F0D15DFB4737}"/>
              </a:ext>
            </a:extLst>
          </p:cNvPr>
          <p:cNvSpPr/>
          <p:nvPr/>
        </p:nvSpPr>
        <p:spPr>
          <a:xfrm>
            <a:off x="4693637" y="3312289"/>
            <a:ext cx="2388579" cy="243919"/>
          </a:xfrm>
          <a:prstGeom prst="rightArrow">
            <a:avLst/>
          </a:prstGeom>
          <a:solidFill>
            <a:srgbClr val="E97132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E3CB609F-AF89-9FF0-7772-2A45F32291AC}"/>
              </a:ext>
            </a:extLst>
          </p:cNvPr>
          <p:cNvGrpSpPr/>
          <p:nvPr/>
        </p:nvGrpSpPr>
        <p:grpSpPr>
          <a:xfrm>
            <a:off x="1005465" y="2000997"/>
            <a:ext cx="3063115" cy="1062787"/>
            <a:chOff x="1005465" y="2413222"/>
            <a:chExt cx="3063115" cy="1062787"/>
          </a:xfrm>
        </p:grpSpPr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id="{54511899-6B76-B5B8-7F0E-F56BF8FE172C}"/>
                </a:ext>
              </a:extLst>
            </p:cNvPr>
            <p:cNvGrpSpPr/>
            <p:nvPr/>
          </p:nvGrpSpPr>
          <p:grpSpPr>
            <a:xfrm>
              <a:off x="1680963" y="2413222"/>
              <a:ext cx="2387617" cy="1031291"/>
              <a:chOff x="2012253" y="4901785"/>
              <a:chExt cx="1252312" cy="1031291"/>
            </a:xfrm>
          </p:grpSpPr>
          <p:sp>
            <p:nvSpPr>
              <p:cNvPr id="42" name="对话气泡: 圆角矩形 41">
                <a:extLst>
                  <a:ext uri="{FF2B5EF4-FFF2-40B4-BE49-F238E27FC236}">
                    <a16:creationId xmlns:a16="http://schemas.microsoft.com/office/drawing/2014/main" id="{BFD524FA-1C19-1D2C-5551-BF0E19626301}"/>
                  </a:ext>
                </a:extLst>
              </p:cNvPr>
              <p:cNvSpPr/>
              <p:nvPr/>
            </p:nvSpPr>
            <p:spPr>
              <a:xfrm>
                <a:off x="2012253" y="4901785"/>
                <a:ext cx="1136861" cy="1031291"/>
              </a:xfrm>
              <a:prstGeom prst="wedgeRoundRectCallout">
                <a:avLst>
                  <a:gd name="adj1" fmla="val 57964"/>
                  <a:gd name="adj2" fmla="val -30562"/>
                  <a:gd name="adj3" fmla="val 16667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2572A05F-7090-8DE1-92AA-DA1A92AEDBB2}"/>
                  </a:ext>
                </a:extLst>
              </p:cNvPr>
              <p:cNvSpPr txBox="1"/>
              <p:nvPr/>
            </p:nvSpPr>
            <p:spPr>
              <a:xfrm>
                <a:off x="2012888" y="4901785"/>
                <a:ext cx="125167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i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flow to A @ t1, size U</a:t>
                </a:r>
              </a:p>
              <a:p>
                <a:r>
                  <a:rPr lang="en-US" altLang="zh-CN" i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flow to B @ t2, size V</a:t>
                </a:r>
              </a:p>
              <a:p>
                <a:r>
                  <a:rPr lang="en-US" altLang="zh-CN" i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flow to</a:t>
                </a:r>
                <a:r>
                  <a:rPr lang="zh-CN" altLang="en-US" i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i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 @ t3,</a:t>
                </a:r>
                <a:r>
                  <a:rPr lang="zh-CN" altLang="en-US" i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i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size</a:t>
                </a:r>
                <a:r>
                  <a:rPr lang="zh-CN" altLang="en-US" i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i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W</a:t>
                </a:r>
              </a:p>
            </p:txBody>
          </p:sp>
        </p:grpSp>
        <p:pic>
          <p:nvPicPr>
            <p:cNvPr id="41" name="图形 40" descr="放大镜 纯色填充">
              <a:extLst>
                <a:ext uri="{FF2B5EF4-FFF2-40B4-BE49-F238E27FC236}">
                  <a16:creationId xmlns:a16="http://schemas.microsoft.com/office/drawing/2014/main" id="{F9BA7933-1EC1-27F3-F7CF-E95B32DB3B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05465" y="2688067"/>
              <a:ext cx="544643" cy="544643"/>
            </a:xfrm>
            <a:prstGeom prst="rect">
              <a:avLst/>
            </a:prstGeom>
          </p:spPr>
        </p:pic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F1801141-24A6-1C0E-64B8-5D92427E65C2}"/>
                </a:ext>
              </a:extLst>
            </p:cNvPr>
            <p:cNvSpPr txBox="1"/>
            <p:nvPr/>
          </p:nvSpPr>
          <p:spPr>
            <a:xfrm>
              <a:off x="1828147" y="3106677"/>
              <a:ext cx="3460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i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…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3CB37CE7-192E-94EB-12DE-9FD7F78792C4}"/>
              </a:ext>
            </a:extLst>
          </p:cNvPr>
          <p:cNvGrpSpPr/>
          <p:nvPr/>
        </p:nvGrpSpPr>
        <p:grpSpPr>
          <a:xfrm>
            <a:off x="7755939" y="1970431"/>
            <a:ext cx="3597860" cy="1077653"/>
            <a:chOff x="7755939" y="2382656"/>
            <a:chExt cx="3597860" cy="1077653"/>
          </a:xfrm>
        </p:grpSpPr>
        <p:grpSp>
          <p:nvGrpSpPr>
            <p:cNvPr id="49" name="组合 48">
              <a:extLst>
                <a:ext uri="{FF2B5EF4-FFF2-40B4-BE49-F238E27FC236}">
                  <a16:creationId xmlns:a16="http://schemas.microsoft.com/office/drawing/2014/main" id="{7A7D7F18-6A20-E6C6-ACC1-7E1B49997C35}"/>
                </a:ext>
              </a:extLst>
            </p:cNvPr>
            <p:cNvGrpSpPr/>
            <p:nvPr/>
          </p:nvGrpSpPr>
          <p:grpSpPr>
            <a:xfrm>
              <a:off x="7755939" y="2382656"/>
              <a:ext cx="2500168" cy="1043748"/>
              <a:chOff x="1458828" y="4868292"/>
              <a:chExt cx="1954012" cy="1043748"/>
            </a:xfrm>
          </p:grpSpPr>
          <p:sp>
            <p:nvSpPr>
              <p:cNvPr id="52" name="对话气泡: 圆角矩形 51">
                <a:extLst>
                  <a:ext uri="{FF2B5EF4-FFF2-40B4-BE49-F238E27FC236}">
                    <a16:creationId xmlns:a16="http://schemas.microsoft.com/office/drawing/2014/main" id="{B8C25F1E-A841-B4B2-0D2B-07E761EE40FF}"/>
                  </a:ext>
                </a:extLst>
              </p:cNvPr>
              <p:cNvSpPr/>
              <p:nvPr/>
            </p:nvSpPr>
            <p:spPr>
              <a:xfrm>
                <a:off x="1502370" y="4880749"/>
                <a:ext cx="1865101" cy="1031291"/>
              </a:xfrm>
              <a:prstGeom prst="wedgeRoundRectCallout">
                <a:avLst>
                  <a:gd name="adj1" fmla="val -57600"/>
                  <a:gd name="adj2" fmla="val -21114"/>
                  <a:gd name="adj3" fmla="val 16667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B09458BE-B732-2D31-1858-560F02ACE2CD}"/>
                  </a:ext>
                </a:extLst>
              </p:cNvPr>
              <p:cNvSpPr txBox="1"/>
              <p:nvPr/>
            </p:nvSpPr>
            <p:spPr>
              <a:xfrm>
                <a:off x="1458828" y="4868292"/>
                <a:ext cx="195401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i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flow from D @ t4, size X</a:t>
                </a:r>
              </a:p>
              <a:p>
                <a:pPr algn="ctr"/>
                <a:r>
                  <a:rPr lang="en-US" altLang="zh-CN" i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flow from E @ t5, size Y</a:t>
                </a:r>
              </a:p>
              <a:p>
                <a:pPr algn="ctr"/>
                <a:r>
                  <a:rPr lang="en-US" altLang="zh-CN" i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flow from</a:t>
                </a:r>
                <a:r>
                  <a:rPr lang="zh-CN" altLang="en-US" i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i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F @ t6,</a:t>
                </a:r>
                <a:r>
                  <a:rPr lang="zh-CN" altLang="en-US" i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i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size</a:t>
                </a:r>
                <a:r>
                  <a:rPr lang="zh-CN" altLang="en-US" i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i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Z</a:t>
                </a:r>
              </a:p>
            </p:txBody>
          </p:sp>
        </p:grpSp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51515197-38D2-5F4E-A01A-012BCFF0D5EA}"/>
                </a:ext>
              </a:extLst>
            </p:cNvPr>
            <p:cNvSpPr txBox="1"/>
            <p:nvPr/>
          </p:nvSpPr>
          <p:spPr>
            <a:xfrm>
              <a:off x="7984681" y="3090977"/>
              <a:ext cx="3460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i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…</a:t>
              </a:r>
            </a:p>
          </p:txBody>
        </p:sp>
        <p:pic>
          <p:nvPicPr>
            <p:cNvPr id="55" name="图形 54" descr="算盘 纯色填充">
              <a:extLst>
                <a:ext uri="{FF2B5EF4-FFF2-40B4-BE49-F238E27FC236}">
                  <a16:creationId xmlns:a16="http://schemas.microsoft.com/office/drawing/2014/main" id="{AEF4576B-434F-D1BA-9FDF-15DD98D528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526201" y="2396457"/>
              <a:ext cx="470503" cy="470503"/>
            </a:xfrm>
            <a:prstGeom prst="rect">
              <a:avLst/>
            </a:prstGeom>
          </p:spPr>
        </p:pic>
        <p:sp>
          <p:nvSpPr>
            <p:cNvPr id="57" name="文本框 56">
              <a:extLst>
                <a:ext uri="{FF2B5EF4-FFF2-40B4-BE49-F238E27FC236}">
                  <a16:creationId xmlns:a16="http://schemas.microsoft.com/office/drawing/2014/main" id="{5D2C48B1-34AD-7EEE-142E-2AFF3A1473E4}"/>
                </a:ext>
              </a:extLst>
            </p:cNvPr>
            <p:cNvSpPr txBox="1"/>
            <p:nvPr/>
          </p:nvSpPr>
          <p:spPr>
            <a:xfrm>
              <a:off x="10291511" y="2787801"/>
              <a:ext cx="9451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i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Y &gt; Z &gt; X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060EF9AA-BB72-4DAC-762E-F3789547C3F0}"/>
                </a:ext>
              </a:extLst>
            </p:cNvPr>
            <p:cNvSpPr txBox="1"/>
            <p:nvPr/>
          </p:nvSpPr>
          <p:spPr>
            <a:xfrm>
              <a:off x="10174428" y="2984385"/>
              <a:ext cx="117937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i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t6 &gt; t5  &gt; t4</a:t>
              </a:r>
            </a:p>
          </p:txBody>
        </p:sp>
      </p:grpSp>
      <p:sp>
        <p:nvSpPr>
          <p:cNvPr id="36" name="文本框 35">
            <a:extLst>
              <a:ext uri="{FF2B5EF4-FFF2-40B4-BE49-F238E27FC236}">
                <a16:creationId xmlns:a16="http://schemas.microsoft.com/office/drawing/2014/main" id="{308BE752-57AE-C4FD-383A-0162F484E6FA}"/>
              </a:ext>
            </a:extLst>
          </p:cNvPr>
          <p:cNvSpPr txBox="1"/>
          <p:nvPr/>
        </p:nvSpPr>
        <p:spPr>
          <a:xfrm>
            <a:off x="1964119" y="3066104"/>
            <a:ext cx="1653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measurement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018753CE-B6E6-12AB-8A1B-3734F0EC053F}"/>
              </a:ext>
            </a:extLst>
          </p:cNvPr>
          <p:cNvSpPr txBox="1"/>
          <p:nvPr/>
        </p:nvSpPr>
        <p:spPr>
          <a:xfrm>
            <a:off x="8402807" y="3066104"/>
            <a:ext cx="13108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calculation</a:t>
            </a:r>
          </a:p>
        </p:txBody>
      </p:sp>
      <p:sp>
        <p:nvSpPr>
          <p:cNvPr id="50" name="标题 1">
            <a:extLst>
              <a:ext uri="{FF2B5EF4-FFF2-40B4-BE49-F238E27FC236}">
                <a16:creationId xmlns:a16="http://schemas.microsoft.com/office/drawing/2014/main" id="{698D0999-158B-A881-1053-8631F82D4DC8}"/>
              </a:ext>
            </a:extLst>
          </p:cNvPr>
          <p:cNvSpPr txBox="1">
            <a:spLocks/>
          </p:cNvSpPr>
          <p:nvPr/>
        </p:nvSpPr>
        <p:spPr>
          <a:xfrm>
            <a:off x="430236" y="173931"/>
            <a:ext cx="9508243" cy="893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altLang="zh-CN" sz="3600" b="1" dirty="0"/>
              <a:t>Challenges: On-demand distributed scheduling of </a:t>
            </a:r>
          </a:p>
          <a:p>
            <a:r>
              <a:rPr lang="en-US" altLang="zh-CN" sz="3600" b="1" dirty="0"/>
              <a:t>fast-reconfigurable optical links among ToRs</a:t>
            </a:r>
            <a:endParaRPr lang="zh-CN" altLang="en-US" sz="3600" b="1" dirty="0"/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id="{23CD39A1-70A1-0A41-1BE2-D6412CB90E11}"/>
              </a:ext>
            </a:extLst>
          </p:cNvPr>
          <p:cNvSpPr txBox="1"/>
          <p:nvPr/>
        </p:nvSpPr>
        <p:spPr>
          <a:xfrm>
            <a:off x="1584091" y="3680402"/>
            <a:ext cx="90234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Demand measurement + Fast calculation at DCN scale?</a:t>
            </a:r>
          </a:p>
          <a:p>
            <a:pPr marL="800100" lvl="1" indent="-342900">
              <a:buFont typeface="Calibri" panose="020F0502020204030204" pitchFamily="34" charset="0"/>
              <a:buChar char="‒"/>
            </a:pPr>
            <a:r>
              <a:rPr lang="en-US" altLang="zh-CN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Challenge 1: </a:t>
            </a: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High implementation complexity</a:t>
            </a:r>
            <a:endParaRPr lang="en-US" altLang="zh-CN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18EAC539-D53D-2181-B368-0591780C519B}"/>
              </a:ext>
            </a:extLst>
          </p:cNvPr>
          <p:cNvSpPr txBox="1"/>
          <p:nvPr/>
        </p:nvSpPr>
        <p:spPr>
          <a:xfrm>
            <a:off x="4650097" y="2478679"/>
            <a:ext cx="25179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dynamic demands among ToRs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1DEF6015-43F2-6F72-7F67-4E3E96080D51}"/>
              </a:ext>
            </a:extLst>
          </p:cNvPr>
          <p:cNvSpPr txBox="1"/>
          <p:nvPr/>
        </p:nvSpPr>
        <p:spPr>
          <a:xfrm>
            <a:off x="4080611" y="1277338"/>
            <a:ext cx="5318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 err="1">
                <a:latin typeface="Calibri" panose="020F0502020204030204" pitchFamily="34" charset="0"/>
                <a:cs typeface="Calibri" panose="020F0502020204030204" pitchFamily="34" charset="0"/>
              </a:rPr>
              <a:t>Src</a:t>
            </a:r>
            <a:endParaRPr lang="en-US" altLang="zh-CN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ToR</a:t>
            </a: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3F2742FA-4BA4-4D42-794A-1AE868BBD0A0}"/>
              </a:ext>
            </a:extLst>
          </p:cNvPr>
          <p:cNvSpPr txBox="1"/>
          <p:nvPr/>
        </p:nvSpPr>
        <p:spPr>
          <a:xfrm>
            <a:off x="7103542" y="1277338"/>
            <a:ext cx="5318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Dst</a:t>
            </a:r>
          </a:p>
          <a:p>
            <a:pPr algn="ctr"/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ToR</a:t>
            </a:r>
          </a:p>
        </p:txBody>
      </p:sp>
      <p:pic>
        <p:nvPicPr>
          <p:cNvPr id="54" name="图片 53">
            <a:extLst>
              <a:ext uri="{FF2B5EF4-FFF2-40B4-BE49-F238E27FC236}">
                <a16:creationId xmlns:a16="http://schemas.microsoft.com/office/drawing/2014/main" id="{F0C43B0B-E6BD-16B9-2E49-34DE46EDD1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85147" y="1986760"/>
            <a:ext cx="33528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976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7AB829C6-BBBB-D250-81FE-EED1DA86AE53}"/>
              </a:ext>
            </a:extLst>
          </p:cNvPr>
          <p:cNvSpPr txBox="1"/>
          <p:nvPr/>
        </p:nvSpPr>
        <p:spPr>
          <a:xfrm>
            <a:off x="1584091" y="3680402"/>
            <a:ext cx="9786915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Demand measurement + Fast calculation at DCN scale?</a:t>
            </a:r>
          </a:p>
          <a:p>
            <a:pPr marL="800100" lvl="1" indent="-342900">
              <a:buFont typeface="Calibri" panose="020F0502020204030204" pitchFamily="34" charset="0"/>
              <a:buChar char="‒"/>
            </a:pPr>
            <a:r>
              <a:rPr lang="en-US" altLang="zh-CN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Challenge 1: </a:t>
            </a: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High implementation complexity</a:t>
            </a:r>
            <a:endParaRPr lang="en-US" altLang="zh-CN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Separate network for scheduling messages?</a:t>
            </a:r>
          </a:p>
          <a:p>
            <a:pPr marL="800100" lvl="1" indent="-342900">
              <a:buFont typeface="Calibri" panose="020F0502020204030204" pitchFamily="34" charset="0"/>
              <a:buChar char="‒"/>
            </a:pPr>
            <a:r>
              <a:rPr lang="en-US" altLang="zh-CN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Challenge 2: </a:t>
            </a: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Expensive to build and maintain a separate control plane</a:t>
            </a: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B1101BDF-C7FC-F13C-A2CB-BF0B773A0ED5}"/>
              </a:ext>
            </a:extLst>
          </p:cNvPr>
          <p:cNvSpPr txBox="1"/>
          <p:nvPr/>
        </p:nvSpPr>
        <p:spPr>
          <a:xfrm>
            <a:off x="4080609" y="1277335"/>
            <a:ext cx="5318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 err="1">
                <a:latin typeface="Calibri" panose="020F0502020204030204" pitchFamily="34" charset="0"/>
                <a:cs typeface="Calibri" panose="020F0502020204030204" pitchFamily="34" charset="0"/>
              </a:rPr>
              <a:t>Src</a:t>
            </a:r>
            <a:endParaRPr lang="en-US" altLang="zh-CN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ToR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3B8F8816-116D-73A0-27E9-7545F5B43822}"/>
              </a:ext>
            </a:extLst>
          </p:cNvPr>
          <p:cNvSpPr txBox="1"/>
          <p:nvPr/>
        </p:nvSpPr>
        <p:spPr>
          <a:xfrm>
            <a:off x="7103540" y="1277335"/>
            <a:ext cx="5318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Dst</a:t>
            </a:r>
          </a:p>
          <a:p>
            <a:pPr algn="ctr"/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ToR</a:t>
            </a:r>
          </a:p>
        </p:txBody>
      </p:sp>
      <p:sp>
        <p:nvSpPr>
          <p:cNvPr id="12" name="箭头: 左右 11">
            <a:extLst>
              <a:ext uri="{FF2B5EF4-FFF2-40B4-BE49-F238E27FC236}">
                <a16:creationId xmlns:a16="http://schemas.microsoft.com/office/drawing/2014/main" id="{C9D95E54-2619-0428-47D9-A1710C77D717}"/>
              </a:ext>
            </a:extLst>
          </p:cNvPr>
          <p:cNvSpPr/>
          <p:nvPr/>
        </p:nvSpPr>
        <p:spPr>
          <a:xfrm>
            <a:off x="4612422" y="2085732"/>
            <a:ext cx="2491118" cy="243919"/>
          </a:xfrm>
          <a:prstGeom prst="leftRightArrow">
            <a:avLst/>
          </a:prstGeom>
          <a:solidFill>
            <a:schemeClr val="accent2">
              <a:lumMod val="40000"/>
              <a:lumOff val="6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箭头: 左右 15">
            <a:extLst>
              <a:ext uri="{FF2B5EF4-FFF2-40B4-BE49-F238E27FC236}">
                <a16:creationId xmlns:a16="http://schemas.microsoft.com/office/drawing/2014/main" id="{64AFD5A9-D471-F4F0-935A-01FDCD022B5C}"/>
              </a:ext>
            </a:extLst>
          </p:cNvPr>
          <p:cNvSpPr/>
          <p:nvPr/>
        </p:nvSpPr>
        <p:spPr>
          <a:xfrm>
            <a:off x="4654445" y="3312787"/>
            <a:ext cx="2491118" cy="243919"/>
          </a:xfrm>
          <a:prstGeom prst="leftRightArrow">
            <a:avLst/>
          </a:prstGeom>
          <a:solidFill>
            <a:schemeClr val="accent2">
              <a:lumMod val="40000"/>
              <a:lumOff val="6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箭头: 左右 16">
            <a:extLst>
              <a:ext uri="{FF2B5EF4-FFF2-40B4-BE49-F238E27FC236}">
                <a16:creationId xmlns:a16="http://schemas.microsoft.com/office/drawing/2014/main" id="{C038F537-4E26-77BF-CC5D-09350F4BB575}"/>
              </a:ext>
            </a:extLst>
          </p:cNvPr>
          <p:cNvSpPr/>
          <p:nvPr/>
        </p:nvSpPr>
        <p:spPr>
          <a:xfrm rot="20709846">
            <a:off x="4636906" y="2696313"/>
            <a:ext cx="2491118" cy="243919"/>
          </a:xfrm>
          <a:prstGeom prst="leftRightArrow">
            <a:avLst/>
          </a:prstGeom>
          <a:solidFill>
            <a:schemeClr val="accent2">
              <a:lumMod val="40000"/>
              <a:lumOff val="6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箭头: 左右 17">
            <a:extLst>
              <a:ext uri="{FF2B5EF4-FFF2-40B4-BE49-F238E27FC236}">
                <a16:creationId xmlns:a16="http://schemas.microsoft.com/office/drawing/2014/main" id="{95910D87-9A4E-C079-AA2C-4A3A9307A569}"/>
              </a:ext>
            </a:extLst>
          </p:cNvPr>
          <p:cNvSpPr/>
          <p:nvPr/>
        </p:nvSpPr>
        <p:spPr>
          <a:xfrm rot="957136">
            <a:off x="4652217" y="2700938"/>
            <a:ext cx="2491118" cy="243919"/>
          </a:xfrm>
          <a:prstGeom prst="leftRightArrow">
            <a:avLst/>
          </a:prstGeom>
          <a:solidFill>
            <a:schemeClr val="accent2">
              <a:lumMod val="40000"/>
              <a:lumOff val="6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F6408946-253C-25BD-9B6E-23DAC82CD651}"/>
              </a:ext>
            </a:extLst>
          </p:cNvPr>
          <p:cNvGrpSpPr/>
          <p:nvPr/>
        </p:nvGrpSpPr>
        <p:grpSpPr>
          <a:xfrm>
            <a:off x="4829675" y="2384300"/>
            <a:ext cx="2178523" cy="441523"/>
            <a:chOff x="4793778" y="2831201"/>
            <a:chExt cx="2178523" cy="441523"/>
          </a:xfrm>
        </p:grpSpPr>
        <p:sp>
          <p:nvSpPr>
            <p:cNvPr id="54" name="箭头: 右 55">
              <a:extLst>
                <a:ext uri="{FF2B5EF4-FFF2-40B4-BE49-F238E27FC236}">
                  <a16:creationId xmlns:a16="http://schemas.microsoft.com/office/drawing/2014/main" id="{C4534513-5820-1426-AA04-5035A97864A1}"/>
                </a:ext>
              </a:extLst>
            </p:cNvPr>
            <p:cNvSpPr/>
            <p:nvPr/>
          </p:nvSpPr>
          <p:spPr>
            <a:xfrm>
              <a:off x="4983958" y="2831201"/>
              <a:ext cx="1824993" cy="441523"/>
            </a:xfrm>
            <a:prstGeom prst="rightArrow">
              <a:avLst>
                <a:gd name="adj1" fmla="val 51782"/>
                <a:gd name="adj2" fmla="val 44935"/>
              </a:avLst>
            </a:prstGeom>
            <a:solidFill>
              <a:srgbClr val="E97132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文本框 55">
              <a:extLst>
                <a:ext uri="{FF2B5EF4-FFF2-40B4-BE49-F238E27FC236}">
                  <a16:creationId xmlns:a16="http://schemas.microsoft.com/office/drawing/2014/main" id="{C151F374-3D2C-F2EC-5EE4-9FC95606EF13}"/>
                </a:ext>
              </a:extLst>
            </p:cNvPr>
            <p:cNvSpPr txBox="1"/>
            <p:nvPr/>
          </p:nvSpPr>
          <p:spPr>
            <a:xfrm>
              <a:off x="4793778" y="2834865"/>
              <a:ext cx="21785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i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dynamic demands</a:t>
              </a:r>
            </a:p>
          </p:txBody>
        </p: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6383FA06-6159-53E6-8A34-296C667155C5}"/>
              </a:ext>
            </a:extLst>
          </p:cNvPr>
          <p:cNvGrpSpPr/>
          <p:nvPr/>
        </p:nvGrpSpPr>
        <p:grpSpPr>
          <a:xfrm>
            <a:off x="4971565" y="2741305"/>
            <a:ext cx="1856657" cy="441523"/>
            <a:chOff x="4961467" y="3265879"/>
            <a:chExt cx="1856657" cy="441523"/>
          </a:xfrm>
        </p:grpSpPr>
        <p:sp>
          <p:nvSpPr>
            <p:cNvPr id="52" name="箭头: 右 53">
              <a:extLst>
                <a:ext uri="{FF2B5EF4-FFF2-40B4-BE49-F238E27FC236}">
                  <a16:creationId xmlns:a16="http://schemas.microsoft.com/office/drawing/2014/main" id="{DFF38C91-3CFD-E83C-2726-6593FDDA69EA}"/>
                </a:ext>
              </a:extLst>
            </p:cNvPr>
            <p:cNvSpPr/>
            <p:nvPr/>
          </p:nvSpPr>
          <p:spPr>
            <a:xfrm rot="10800000">
              <a:off x="4983955" y="3265879"/>
              <a:ext cx="1824993" cy="441523"/>
            </a:xfrm>
            <a:prstGeom prst="rightArrow">
              <a:avLst>
                <a:gd name="adj1" fmla="val 51782"/>
                <a:gd name="adj2" fmla="val 44935"/>
              </a:avLst>
            </a:prstGeom>
            <a:solidFill>
              <a:srgbClr val="1791EE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E651870B-0D4F-D3E7-0D50-111BD7C922B9}"/>
                </a:ext>
              </a:extLst>
            </p:cNvPr>
            <p:cNvSpPr txBox="1"/>
            <p:nvPr/>
          </p:nvSpPr>
          <p:spPr>
            <a:xfrm>
              <a:off x="4961467" y="3279257"/>
              <a:ext cx="18566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i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decisions</a:t>
              </a:r>
            </a:p>
          </p:txBody>
        </p:sp>
      </p:grpSp>
      <p:sp>
        <p:nvSpPr>
          <p:cNvPr id="2" name="标题 1">
            <a:extLst>
              <a:ext uri="{FF2B5EF4-FFF2-40B4-BE49-F238E27FC236}">
                <a16:creationId xmlns:a16="http://schemas.microsoft.com/office/drawing/2014/main" id="{85D070C7-0305-16FC-86A9-FBCBB0BED824}"/>
              </a:ext>
            </a:extLst>
          </p:cNvPr>
          <p:cNvSpPr txBox="1">
            <a:spLocks/>
          </p:cNvSpPr>
          <p:nvPr/>
        </p:nvSpPr>
        <p:spPr>
          <a:xfrm>
            <a:off x="430236" y="173931"/>
            <a:ext cx="9508243" cy="893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altLang="zh-CN" sz="3600" b="1" dirty="0"/>
              <a:t>Challenges: On-demand distributed scheduling of </a:t>
            </a:r>
          </a:p>
          <a:p>
            <a:r>
              <a:rPr lang="en-US" altLang="zh-CN" sz="3600" b="1" dirty="0"/>
              <a:t>fast-reconfigurable optical links among ToRs</a:t>
            </a:r>
            <a:endParaRPr lang="zh-CN" altLang="en-US" sz="3600" b="1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AD0034A-9AE4-E1E2-D75E-44DDB66EE9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147" y="1986760"/>
            <a:ext cx="33528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28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文本框 46">
            <a:extLst>
              <a:ext uri="{FF2B5EF4-FFF2-40B4-BE49-F238E27FC236}">
                <a16:creationId xmlns:a16="http://schemas.microsoft.com/office/drawing/2014/main" id="{98BE9D39-E5AF-8AFA-985A-3AD619FA5517}"/>
              </a:ext>
            </a:extLst>
          </p:cNvPr>
          <p:cNvSpPr txBox="1"/>
          <p:nvPr/>
        </p:nvSpPr>
        <p:spPr>
          <a:xfrm>
            <a:off x="4080612" y="1277337"/>
            <a:ext cx="5318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 err="1">
                <a:latin typeface="Calibri" panose="020F0502020204030204" pitchFamily="34" charset="0"/>
                <a:cs typeface="Calibri" panose="020F0502020204030204" pitchFamily="34" charset="0"/>
              </a:rPr>
              <a:t>Src</a:t>
            </a:r>
            <a:endParaRPr lang="en-US" altLang="zh-CN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ToR</a:t>
            </a: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08D73184-1CFD-C3E1-90FE-35A7AA5585AB}"/>
              </a:ext>
            </a:extLst>
          </p:cNvPr>
          <p:cNvSpPr txBox="1"/>
          <p:nvPr/>
        </p:nvSpPr>
        <p:spPr>
          <a:xfrm>
            <a:off x="7103543" y="1277337"/>
            <a:ext cx="5318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Dst</a:t>
            </a:r>
          </a:p>
          <a:p>
            <a:pPr algn="ctr"/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ToR</a:t>
            </a:r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F6A516FA-DE75-F810-B3B3-C9B38688E107}"/>
              </a:ext>
            </a:extLst>
          </p:cNvPr>
          <p:cNvGrpSpPr/>
          <p:nvPr/>
        </p:nvGrpSpPr>
        <p:grpSpPr>
          <a:xfrm>
            <a:off x="4829931" y="2384570"/>
            <a:ext cx="2178523" cy="441523"/>
            <a:chOff x="4763147" y="2822888"/>
            <a:chExt cx="2178523" cy="441523"/>
          </a:xfrm>
        </p:grpSpPr>
        <p:sp>
          <p:nvSpPr>
            <p:cNvPr id="56" name="箭头: 右 55">
              <a:extLst>
                <a:ext uri="{FF2B5EF4-FFF2-40B4-BE49-F238E27FC236}">
                  <a16:creationId xmlns:a16="http://schemas.microsoft.com/office/drawing/2014/main" id="{B8690A11-FD8F-2ECC-7B6D-B31C4D913D57}"/>
                </a:ext>
              </a:extLst>
            </p:cNvPr>
            <p:cNvSpPr/>
            <p:nvPr/>
          </p:nvSpPr>
          <p:spPr>
            <a:xfrm>
              <a:off x="4959019" y="2822888"/>
              <a:ext cx="1824993" cy="441523"/>
            </a:xfrm>
            <a:prstGeom prst="rightArrow">
              <a:avLst>
                <a:gd name="adj1" fmla="val 51782"/>
                <a:gd name="adj2" fmla="val 44935"/>
              </a:avLst>
            </a:prstGeom>
            <a:solidFill>
              <a:srgbClr val="E97132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文本框 56">
              <a:extLst>
                <a:ext uri="{FF2B5EF4-FFF2-40B4-BE49-F238E27FC236}">
                  <a16:creationId xmlns:a16="http://schemas.microsoft.com/office/drawing/2014/main" id="{F6079280-F386-751C-1509-43D21CEF4CF4}"/>
                </a:ext>
              </a:extLst>
            </p:cNvPr>
            <p:cNvSpPr txBox="1"/>
            <p:nvPr/>
          </p:nvSpPr>
          <p:spPr>
            <a:xfrm>
              <a:off x="4763147" y="2825090"/>
              <a:ext cx="21785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i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dynamic demands</a:t>
              </a:r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332F565C-B118-6262-2C02-F65E5012E9D5}"/>
              </a:ext>
            </a:extLst>
          </p:cNvPr>
          <p:cNvGrpSpPr/>
          <p:nvPr/>
        </p:nvGrpSpPr>
        <p:grpSpPr>
          <a:xfrm>
            <a:off x="4971821" y="2741575"/>
            <a:ext cx="1856657" cy="441523"/>
            <a:chOff x="4930836" y="3257566"/>
            <a:chExt cx="1856657" cy="441523"/>
          </a:xfrm>
        </p:grpSpPr>
        <p:sp>
          <p:nvSpPr>
            <p:cNvPr id="54" name="箭头: 右 53">
              <a:extLst>
                <a:ext uri="{FF2B5EF4-FFF2-40B4-BE49-F238E27FC236}">
                  <a16:creationId xmlns:a16="http://schemas.microsoft.com/office/drawing/2014/main" id="{AEF77F2B-CC25-84C3-F29A-EA51291B4261}"/>
                </a:ext>
              </a:extLst>
            </p:cNvPr>
            <p:cNvSpPr/>
            <p:nvPr/>
          </p:nvSpPr>
          <p:spPr>
            <a:xfrm rot="10800000">
              <a:off x="4959016" y="3257566"/>
              <a:ext cx="1824993" cy="441523"/>
            </a:xfrm>
            <a:prstGeom prst="rightArrow">
              <a:avLst>
                <a:gd name="adj1" fmla="val 51782"/>
                <a:gd name="adj2" fmla="val 44935"/>
              </a:avLst>
            </a:prstGeom>
            <a:solidFill>
              <a:srgbClr val="1791EE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id="{F99695AF-46EE-DD26-5B0A-3B7F286D6465}"/>
                </a:ext>
              </a:extLst>
            </p:cNvPr>
            <p:cNvSpPr txBox="1"/>
            <p:nvPr/>
          </p:nvSpPr>
          <p:spPr>
            <a:xfrm>
              <a:off x="4930836" y="3269482"/>
              <a:ext cx="18566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i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decisions</a:t>
              </a:r>
            </a:p>
          </p:txBody>
        </p:sp>
      </p:grpSp>
      <p:pic>
        <p:nvPicPr>
          <p:cNvPr id="52" name="图形 51" descr="沙漏 60% 纯色填充">
            <a:extLst>
              <a:ext uri="{FF2B5EF4-FFF2-40B4-BE49-F238E27FC236}">
                <a16:creationId xmlns:a16="http://schemas.microsoft.com/office/drawing/2014/main" id="{C3D74F95-BDA5-6606-284F-B442102911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00613" y="1702102"/>
            <a:ext cx="708960" cy="708960"/>
          </a:xfrm>
          <a:prstGeom prst="rect">
            <a:avLst/>
          </a:prstGeom>
        </p:spPr>
      </p:pic>
      <p:pic>
        <p:nvPicPr>
          <p:cNvPr id="53" name="图形 52" descr="老鼠 纯色填充">
            <a:extLst>
              <a:ext uri="{FF2B5EF4-FFF2-40B4-BE49-F238E27FC236}">
                <a16:creationId xmlns:a16="http://schemas.microsoft.com/office/drawing/2014/main" id="{594C7832-1E6F-172C-74E2-71B63A6DBB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24976" y="2087945"/>
            <a:ext cx="505836" cy="50583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9D91CFEE-DF4B-66D3-7257-C4F255F98061}"/>
              </a:ext>
            </a:extLst>
          </p:cNvPr>
          <p:cNvSpPr txBox="1"/>
          <p:nvPr/>
        </p:nvSpPr>
        <p:spPr>
          <a:xfrm>
            <a:off x="1584091" y="3680402"/>
            <a:ext cx="9691051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Demand measurement + Fast calculation at DCN scale?</a:t>
            </a:r>
          </a:p>
          <a:p>
            <a:pPr marL="800100" lvl="1" indent="-342900">
              <a:buFont typeface="Calibri" panose="020F0502020204030204" pitchFamily="34" charset="0"/>
              <a:buChar char="‒"/>
            </a:pPr>
            <a:r>
              <a:rPr lang="en-US" altLang="zh-CN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Challenge 1: </a:t>
            </a: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High implementation complexity</a:t>
            </a:r>
            <a:endParaRPr lang="en-US" altLang="zh-CN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Separate network for scheduling messages?</a:t>
            </a:r>
          </a:p>
          <a:p>
            <a:pPr marL="800100" lvl="1" indent="-342900">
              <a:buFont typeface="Calibri" panose="020F0502020204030204" pitchFamily="34" charset="0"/>
              <a:buChar char="‒"/>
            </a:pPr>
            <a:r>
              <a:rPr lang="en-US" altLang="zh-CN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Challenge 2: </a:t>
            </a: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Expensive to build and maintain a separate control plane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Scheduling delay vs. Mice flows / Incasts?</a:t>
            </a:r>
          </a:p>
          <a:p>
            <a:pPr marL="800100" lvl="1" indent="-342900">
              <a:buFont typeface="Calibri" panose="020F0502020204030204" pitchFamily="34" charset="0"/>
              <a:buChar char="‒"/>
            </a:pPr>
            <a:r>
              <a:rPr lang="en-US" altLang="zh-CN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Challenge 3: </a:t>
            </a: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Downgraded latency due to scheduling delay</a:t>
            </a:r>
          </a:p>
        </p:txBody>
      </p:sp>
      <p:sp>
        <p:nvSpPr>
          <p:cNvPr id="3" name="标题 1">
            <a:extLst>
              <a:ext uri="{FF2B5EF4-FFF2-40B4-BE49-F238E27FC236}">
                <a16:creationId xmlns:a16="http://schemas.microsoft.com/office/drawing/2014/main" id="{7D1E6D1D-1FA1-1D87-2F3C-4B4150AA062C}"/>
              </a:ext>
            </a:extLst>
          </p:cNvPr>
          <p:cNvSpPr txBox="1">
            <a:spLocks/>
          </p:cNvSpPr>
          <p:nvPr/>
        </p:nvSpPr>
        <p:spPr>
          <a:xfrm>
            <a:off x="430236" y="173931"/>
            <a:ext cx="9508243" cy="893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altLang="zh-CN" sz="3600" b="1" dirty="0"/>
              <a:t>Challenges: On-demand distributed scheduling of </a:t>
            </a:r>
          </a:p>
          <a:p>
            <a:r>
              <a:rPr lang="en-US" altLang="zh-CN" sz="3600" b="1" dirty="0"/>
              <a:t>fast-reconfigurable optical links among ToRs</a:t>
            </a:r>
            <a:endParaRPr lang="zh-CN" altLang="en-US" sz="3600" b="1" dirty="0"/>
          </a:p>
        </p:txBody>
      </p:sp>
      <p:pic>
        <p:nvPicPr>
          <p:cNvPr id="4" name="图形 3" descr="大象 纯色填充">
            <a:extLst>
              <a:ext uri="{FF2B5EF4-FFF2-40B4-BE49-F238E27FC236}">
                <a16:creationId xmlns:a16="http://schemas.microsoft.com/office/drawing/2014/main" id="{FF9D1DB0-53AF-4CDE-FB96-90DABD8745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855278" y="2758337"/>
            <a:ext cx="1091687" cy="1091687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93EA1E81-DA04-04F3-6A87-0CBF05AC8BA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85147" y="1986760"/>
            <a:ext cx="33528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836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8BE79E72-8DA9-21E7-294B-BF08A0C85B70}"/>
              </a:ext>
            </a:extLst>
          </p:cNvPr>
          <p:cNvSpPr txBox="1"/>
          <p:nvPr/>
        </p:nvSpPr>
        <p:spPr>
          <a:xfrm>
            <a:off x="1915770" y="1020873"/>
            <a:ext cx="8360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An on-demand reconfigurable DCN architecture towards </a:t>
            </a: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altLang="zh-CN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simple yet effective</a:t>
            </a: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design</a:t>
            </a: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7D4372C8-9354-6ED8-4FF7-6B31F8264C1A}"/>
              </a:ext>
            </a:extLst>
          </p:cNvPr>
          <p:cNvGrpSpPr/>
          <p:nvPr/>
        </p:nvGrpSpPr>
        <p:grpSpPr>
          <a:xfrm>
            <a:off x="820795" y="2343266"/>
            <a:ext cx="4220718" cy="839788"/>
            <a:chOff x="428077" y="2844142"/>
            <a:chExt cx="4220718" cy="839788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DA46A24C-C402-B65E-5DBF-D422699CAE95}"/>
                </a:ext>
              </a:extLst>
            </p:cNvPr>
            <p:cNvSpPr/>
            <p:nvPr/>
          </p:nvSpPr>
          <p:spPr>
            <a:xfrm>
              <a:off x="486697" y="2844142"/>
              <a:ext cx="4162098" cy="83099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D1EFC721-A11B-5762-744E-D0BD19B4C3C2}"/>
                </a:ext>
              </a:extLst>
            </p:cNvPr>
            <p:cNvSpPr txBox="1"/>
            <p:nvPr/>
          </p:nvSpPr>
          <p:spPr>
            <a:xfrm>
              <a:off x="428077" y="2852933"/>
              <a:ext cx="42153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i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Challenge 1</a:t>
              </a:r>
            </a:p>
            <a:p>
              <a:pPr algn="ctr"/>
              <a:r>
                <a:rPr lang="en-US" altLang="zh-CN" sz="2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High implementation complexity</a:t>
              </a:r>
              <a:endPara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21BBDA3E-9550-D2BB-66F6-093EB33CB24D}"/>
              </a:ext>
            </a:extLst>
          </p:cNvPr>
          <p:cNvGrpSpPr/>
          <p:nvPr/>
        </p:nvGrpSpPr>
        <p:grpSpPr>
          <a:xfrm>
            <a:off x="864072" y="5228680"/>
            <a:ext cx="4162099" cy="1211530"/>
            <a:chOff x="486697" y="5349961"/>
            <a:chExt cx="4162099" cy="1211530"/>
          </a:xfrm>
        </p:grpSpPr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0F420022-ADDB-8218-0AF6-91B38FDB69B5}"/>
                </a:ext>
              </a:extLst>
            </p:cNvPr>
            <p:cNvSpPr/>
            <p:nvPr/>
          </p:nvSpPr>
          <p:spPr>
            <a:xfrm>
              <a:off x="486697" y="5349961"/>
              <a:ext cx="4162098" cy="116240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39089F5E-F732-3298-133E-6BA5250217EC}"/>
                </a:ext>
              </a:extLst>
            </p:cNvPr>
            <p:cNvSpPr txBox="1"/>
            <p:nvPr/>
          </p:nvSpPr>
          <p:spPr>
            <a:xfrm>
              <a:off x="496712" y="5361162"/>
              <a:ext cx="41520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i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Challenge 3</a:t>
              </a:r>
            </a:p>
            <a:p>
              <a:pPr algn="ctr"/>
              <a:r>
                <a:rPr lang="en-US" altLang="zh-CN" sz="2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Downgraded latency </a:t>
              </a:r>
            </a:p>
            <a:p>
              <a:pPr algn="ctr"/>
              <a:r>
                <a:rPr lang="en-US" altLang="zh-CN" sz="2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due to scheduling delay</a:t>
              </a: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9E3C175F-DC41-F10A-BC93-EA4F5EB04B16}"/>
              </a:ext>
            </a:extLst>
          </p:cNvPr>
          <p:cNvGrpSpPr/>
          <p:nvPr/>
        </p:nvGrpSpPr>
        <p:grpSpPr>
          <a:xfrm>
            <a:off x="692898" y="3596910"/>
            <a:ext cx="4343286" cy="1217914"/>
            <a:chOff x="305509" y="3904797"/>
            <a:chExt cx="4343286" cy="1217914"/>
          </a:xfrm>
        </p:grpSpPr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8E0D2986-208E-2605-9A56-D1B557BE1D5F}"/>
                </a:ext>
              </a:extLst>
            </p:cNvPr>
            <p:cNvSpPr/>
            <p:nvPr/>
          </p:nvSpPr>
          <p:spPr>
            <a:xfrm>
              <a:off x="486697" y="3904797"/>
              <a:ext cx="4162098" cy="120033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FCB632CB-6851-E60A-9CC9-984A91F9A27D}"/>
                </a:ext>
              </a:extLst>
            </p:cNvPr>
            <p:cNvSpPr txBox="1"/>
            <p:nvPr/>
          </p:nvSpPr>
          <p:spPr>
            <a:xfrm>
              <a:off x="305509" y="3922382"/>
              <a:ext cx="434328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i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Challenge 2</a:t>
              </a:r>
            </a:p>
            <a:p>
              <a:pPr algn="ctr"/>
              <a:r>
                <a:rPr lang="en-US" altLang="zh-CN" sz="2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Expensive to build and maintain </a:t>
              </a:r>
            </a:p>
            <a:p>
              <a:pPr algn="ctr"/>
              <a:r>
                <a:rPr lang="en-US" altLang="zh-CN" sz="2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 separate control plane</a:t>
              </a:r>
            </a:p>
          </p:txBody>
        </p:sp>
      </p:grpSp>
      <p:sp>
        <p:nvSpPr>
          <p:cNvPr id="31" name="标题 1">
            <a:extLst>
              <a:ext uri="{FF2B5EF4-FFF2-40B4-BE49-F238E27FC236}">
                <a16:creationId xmlns:a16="http://schemas.microsoft.com/office/drawing/2014/main" id="{87A5A7FC-E86F-D611-C2F5-5FC27615A4A5}"/>
              </a:ext>
            </a:extLst>
          </p:cNvPr>
          <p:cNvSpPr txBox="1">
            <a:spLocks/>
          </p:cNvSpPr>
          <p:nvPr/>
        </p:nvSpPr>
        <p:spPr>
          <a:xfrm>
            <a:off x="430236" y="173933"/>
            <a:ext cx="9508243" cy="893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altLang="zh-CN" sz="3600" b="1" dirty="0"/>
              <a:t>NegotiaToR overview</a:t>
            </a:r>
            <a:endParaRPr lang="zh-CN" altLang="en-US" sz="3600" b="1" dirty="0"/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03C42DAA-85DD-5822-3448-B46923BD133D}"/>
              </a:ext>
            </a:extLst>
          </p:cNvPr>
          <p:cNvGrpSpPr/>
          <p:nvPr/>
        </p:nvGrpSpPr>
        <p:grpSpPr>
          <a:xfrm>
            <a:off x="5854021" y="2288515"/>
            <a:ext cx="5700045" cy="4180165"/>
            <a:chOff x="5643006" y="2146275"/>
            <a:chExt cx="5700045" cy="4180165"/>
          </a:xfrm>
        </p:grpSpPr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8E75282C-8E61-6F48-19B7-7CFEC92934DC}"/>
                </a:ext>
              </a:extLst>
            </p:cNvPr>
            <p:cNvGrpSpPr/>
            <p:nvPr/>
          </p:nvGrpSpPr>
          <p:grpSpPr>
            <a:xfrm>
              <a:off x="6939474" y="2146275"/>
              <a:ext cx="4309823" cy="1200329"/>
              <a:chOff x="6948267" y="2901286"/>
              <a:chExt cx="4309823" cy="1200329"/>
            </a:xfrm>
          </p:grpSpPr>
          <p:sp>
            <p:nvSpPr>
              <p:cNvPr id="20" name="矩形: 圆角 19">
                <a:extLst>
                  <a:ext uri="{FF2B5EF4-FFF2-40B4-BE49-F238E27FC236}">
                    <a16:creationId xmlns:a16="http://schemas.microsoft.com/office/drawing/2014/main" id="{103A4B18-1603-470E-3243-12E42550959C}"/>
                  </a:ext>
                </a:extLst>
              </p:cNvPr>
              <p:cNvSpPr/>
              <p:nvPr/>
            </p:nvSpPr>
            <p:spPr>
              <a:xfrm>
                <a:off x="6973426" y="2901286"/>
                <a:ext cx="4162098" cy="1147577"/>
              </a:xfrm>
              <a:prstGeom prst="roundRect">
                <a:avLst/>
              </a:prstGeom>
              <a:solidFill>
                <a:srgbClr val="C2F1C8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26C279CA-FC01-64F0-0BB3-6F8DE7CF9F6A}"/>
                  </a:ext>
                </a:extLst>
              </p:cNvPr>
              <p:cNvSpPr txBox="1"/>
              <p:nvPr/>
            </p:nvSpPr>
            <p:spPr>
              <a:xfrm>
                <a:off x="6948267" y="2901286"/>
                <a:ext cx="430982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i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NegotiaToR Matching algorithm</a:t>
                </a:r>
              </a:p>
              <a:p>
                <a:pPr algn="ctr"/>
                <a:r>
                  <a:rPr lang="en-US" altLang="zh-CN" sz="2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Towards minimalist on-demand scheduling on flat topologies</a:t>
                </a:r>
              </a:p>
            </p:txBody>
          </p:sp>
        </p:grp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067207B4-14D2-0903-189A-5E373571480B}"/>
                </a:ext>
              </a:extLst>
            </p:cNvPr>
            <p:cNvGrpSpPr/>
            <p:nvPr/>
          </p:nvGrpSpPr>
          <p:grpSpPr>
            <a:xfrm>
              <a:off x="6939475" y="3605425"/>
              <a:ext cx="4187256" cy="1231097"/>
              <a:chOff x="6948268" y="2844142"/>
              <a:chExt cx="4187256" cy="1231097"/>
            </a:xfrm>
          </p:grpSpPr>
          <p:sp>
            <p:nvSpPr>
              <p:cNvPr id="26" name="矩形: 圆角 25">
                <a:extLst>
                  <a:ext uri="{FF2B5EF4-FFF2-40B4-BE49-F238E27FC236}">
                    <a16:creationId xmlns:a16="http://schemas.microsoft.com/office/drawing/2014/main" id="{3F994EF1-A884-BAAB-C9D4-8C60924A05BB}"/>
                  </a:ext>
                </a:extLst>
              </p:cNvPr>
              <p:cNvSpPr/>
              <p:nvPr/>
            </p:nvSpPr>
            <p:spPr>
              <a:xfrm>
                <a:off x="6973426" y="2844142"/>
                <a:ext cx="4162098" cy="1200330"/>
              </a:xfrm>
              <a:prstGeom prst="roundRect">
                <a:avLst/>
              </a:prstGeom>
              <a:solidFill>
                <a:srgbClr val="C2F1C8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2924E800-49EA-0918-129A-18376A9DC9D8}"/>
                  </a:ext>
                </a:extLst>
              </p:cNvPr>
              <p:cNvSpPr txBox="1"/>
              <p:nvPr/>
            </p:nvSpPr>
            <p:spPr>
              <a:xfrm>
                <a:off x="6948268" y="2874910"/>
                <a:ext cx="418725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i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Two-phase epoch</a:t>
                </a:r>
              </a:p>
              <a:p>
                <a:pPr algn="ctr"/>
                <a:r>
                  <a:rPr lang="en-US" altLang="zh-CN" sz="2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In-band pipelined scheduling &amp; One-hop direct transmission</a:t>
                </a:r>
              </a:p>
            </p:txBody>
          </p:sp>
        </p:grp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693B8C4A-B2FF-6B39-14C2-87BBA18BA9E3}"/>
                </a:ext>
              </a:extLst>
            </p:cNvPr>
            <p:cNvGrpSpPr/>
            <p:nvPr/>
          </p:nvGrpSpPr>
          <p:grpSpPr>
            <a:xfrm>
              <a:off x="6723154" y="5095344"/>
              <a:ext cx="4619897" cy="1231096"/>
              <a:chOff x="6731947" y="2844141"/>
              <a:chExt cx="4619897" cy="1267765"/>
            </a:xfrm>
          </p:grpSpPr>
          <p:sp>
            <p:nvSpPr>
              <p:cNvPr id="29" name="矩形: 圆角 28">
                <a:extLst>
                  <a:ext uri="{FF2B5EF4-FFF2-40B4-BE49-F238E27FC236}">
                    <a16:creationId xmlns:a16="http://schemas.microsoft.com/office/drawing/2014/main" id="{A85C9F1D-81DA-23B5-8CA8-191D1F54F8FF}"/>
                  </a:ext>
                </a:extLst>
              </p:cNvPr>
              <p:cNvSpPr/>
              <p:nvPr/>
            </p:nvSpPr>
            <p:spPr>
              <a:xfrm>
                <a:off x="6973426" y="2844141"/>
                <a:ext cx="4162098" cy="1200329"/>
              </a:xfrm>
              <a:prstGeom prst="roundRect">
                <a:avLst/>
              </a:prstGeom>
              <a:solidFill>
                <a:srgbClr val="C2F1C8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E3A857AD-E9AE-BC9D-B25F-00ACF1BBB897}"/>
                  </a:ext>
                </a:extLst>
              </p:cNvPr>
              <p:cNvSpPr txBox="1"/>
              <p:nvPr/>
            </p:nvSpPr>
            <p:spPr>
              <a:xfrm>
                <a:off x="6731947" y="2875824"/>
                <a:ext cx="4619897" cy="1236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i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Scheduling delay bypassing </a:t>
                </a:r>
              </a:p>
              <a:p>
                <a:pPr algn="ctr"/>
                <a:r>
                  <a:rPr lang="en-US" altLang="zh-CN" sz="2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FCT optimization for latency-sensitive flows</a:t>
                </a:r>
              </a:p>
            </p:txBody>
          </p:sp>
        </p:grpSp>
        <p:sp>
          <p:nvSpPr>
            <p:cNvPr id="32" name="箭头: 右 31">
              <a:extLst>
                <a:ext uri="{FF2B5EF4-FFF2-40B4-BE49-F238E27FC236}">
                  <a16:creationId xmlns:a16="http://schemas.microsoft.com/office/drawing/2014/main" id="{F87BC4AB-2715-828F-0318-0BDCEE63FF82}"/>
                </a:ext>
              </a:extLst>
            </p:cNvPr>
            <p:cNvSpPr/>
            <p:nvPr/>
          </p:nvSpPr>
          <p:spPr>
            <a:xfrm>
              <a:off x="5643006" y="3692415"/>
              <a:ext cx="675543" cy="760007"/>
            </a:xfrm>
            <a:prstGeom prst="rightArrow">
              <a:avLst>
                <a:gd name="adj1" fmla="val 50000"/>
                <a:gd name="adj2" fmla="val 100000"/>
              </a:avLst>
            </a:prstGeom>
            <a:solidFill>
              <a:srgbClr val="C2F1C8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03247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图片 70">
            <a:extLst>
              <a:ext uri="{FF2B5EF4-FFF2-40B4-BE49-F238E27FC236}">
                <a16:creationId xmlns:a16="http://schemas.microsoft.com/office/drawing/2014/main" id="{9A36404D-056E-ADEB-D73A-FAFCBEB9AC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0926" y="1333074"/>
            <a:ext cx="3352800" cy="16764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5A9310B2-47DA-3B8F-9172-80ACE5A36867}"/>
              </a:ext>
            </a:extLst>
          </p:cNvPr>
          <p:cNvSpPr/>
          <p:nvPr/>
        </p:nvSpPr>
        <p:spPr>
          <a:xfrm>
            <a:off x="0" y="6041837"/>
            <a:ext cx="12192000" cy="816163"/>
          </a:xfrm>
          <a:prstGeom prst="rect">
            <a:avLst/>
          </a:prstGeom>
          <a:solidFill>
            <a:srgbClr val="C2F1C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F5DF0DD4-A6FF-82C8-CF04-98168FF7D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236" y="173934"/>
            <a:ext cx="9585961" cy="893638"/>
          </a:xfrm>
        </p:spPr>
        <p:txBody>
          <a:bodyPr>
            <a:normAutofit fontScale="90000"/>
          </a:bodyPr>
          <a:lstStyle/>
          <a:p>
            <a:r>
              <a:rPr lang="en-US" altLang="zh-CN" sz="3600" b="1" dirty="0"/>
              <a:t>Scheduling optical links among ToRs on flat topologies</a:t>
            </a:r>
            <a:endParaRPr lang="zh-CN" altLang="en-US" sz="3600" b="1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DF6367A-3D42-42B3-E973-4C7D86103324}"/>
              </a:ext>
            </a:extLst>
          </p:cNvPr>
          <p:cNvSpPr txBox="1"/>
          <p:nvPr/>
        </p:nvSpPr>
        <p:spPr>
          <a:xfrm>
            <a:off x="525234" y="1072017"/>
            <a:ext cx="3704021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Conflicts at ports: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E8696877-4B1B-2EFE-9BEA-A255408E438D}"/>
              </a:ext>
            </a:extLst>
          </p:cNvPr>
          <p:cNvSpPr txBox="1"/>
          <p:nvPr/>
        </p:nvSpPr>
        <p:spPr>
          <a:xfrm>
            <a:off x="525233" y="3611068"/>
            <a:ext cx="10327645" cy="23433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Similar problems exist in </a:t>
            </a:r>
            <a:r>
              <a:rPr lang="en-US" altLang="zh-CN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crossbar packet switches</a:t>
            </a:r>
          </a:p>
          <a:p>
            <a:pPr marL="914400" lvl="1" indent="-457200">
              <a:lnSpc>
                <a:spcPct val="150000"/>
              </a:lnSpc>
              <a:buFont typeface="Calibri" panose="020F0502020204030204" pitchFamily="34" charset="0"/>
              <a:buChar char="‒"/>
            </a:pP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Non-conflicting input-output matches: PIM</a:t>
            </a:r>
            <a:r>
              <a:rPr lang="en-US" altLang="zh-CN" sz="24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[1]</a:t>
            </a: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RRM</a:t>
            </a:r>
            <a:r>
              <a:rPr lang="en-US" altLang="zh-CN" sz="24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[2]</a:t>
            </a: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zh-CN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iSLIP</a:t>
            </a:r>
            <a:r>
              <a:rPr lang="en-US" altLang="zh-CN" sz="24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[3]</a:t>
            </a: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</a:t>
            </a: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Fast and practical</a:t>
            </a: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Extensive implementation experience</a:t>
            </a:r>
          </a:p>
        </p:txBody>
      </p:sp>
      <p:sp>
        <p:nvSpPr>
          <p:cNvPr id="32" name="箭头: 右 31">
            <a:extLst>
              <a:ext uri="{FF2B5EF4-FFF2-40B4-BE49-F238E27FC236}">
                <a16:creationId xmlns:a16="http://schemas.microsoft.com/office/drawing/2014/main" id="{4D54F71D-23F0-8C27-EB69-4E14FA8AABB8}"/>
              </a:ext>
            </a:extLst>
          </p:cNvPr>
          <p:cNvSpPr/>
          <p:nvPr/>
        </p:nvSpPr>
        <p:spPr>
          <a:xfrm>
            <a:off x="5029202" y="1433600"/>
            <a:ext cx="2388579" cy="243919"/>
          </a:xfrm>
          <a:prstGeom prst="rightArrow">
            <a:avLst/>
          </a:prstGeom>
          <a:solidFill>
            <a:srgbClr val="E97132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箭头: 右 32">
            <a:extLst>
              <a:ext uri="{FF2B5EF4-FFF2-40B4-BE49-F238E27FC236}">
                <a16:creationId xmlns:a16="http://schemas.microsoft.com/office/drawing/2014/main" id="{6893FAC0-A48F-F7E8-3132-84270FE44717}"/>
              </a:ext>
            </a:extLst>
          </p:cNvPr>
          <p:cNvSpPr/>
          <p:nvPr/>
        </p:nvSpPr>
        <p:spPr>
          <a:xfrm rot="20870909">
            <a:off x="5029202" y="2045322"/>
            <a:ext cx="2388579" cy="243919"/>
          </a:xfrm>
          <a:prstGeom prst="rightArrow">
            <a:avLst/>
          </a:prstGeom>
          <a:solidFill>
            <a:srgbClr val="E97132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箭头: 右 33">
            <a:extLst>
              <a:ext uri="{FF2B5EF4-FFF2-40B4-BE49-F238E27FC236}">
                <a16:creationId xmlns:a16="http://schemas.microsoft.com/office/drawing/2014/main" id="{EB261711-DCF2-EE3F-D0EA-7CB42A200DCC}"/>
              </a:ext>
            </a:extLst>
          </p:cNvPr>
          <p:cNvSpPr/>
          <p:nvPr/>
        </p:nvSpPr>
        <p:spPr>
          <a:xfrm>
            <a:off x="5027354" y="2659085"/>
            <a:ext cx="2388579" cy="243919"/>
          </a:xfrm>
          <a:prstGeom prst="rightArrow">
            <a:avLst/>
          </a:prstGeom>
          <a:solidFill>
            <a:srgbClr val="E97132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539FDD90-D19F-A924-E039-8CCB1FCE4A7F}"/>
              </a:ext>
            </a:extLst>
          </p:cNvPr>
          <p:cNvSpPr>
            <a:spLocks noChangeAspect="1"/>
          </p:cNvSpPr>
          <p:nvPr/>
        </p:nvSpPr>
        <p:spPr>
          <a:xfrm>
            <a:off x="7017221" y="1348949"/>
            <a:ext cx="797423" cy="797423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7030A0"/>
              </a:solidFill>
            </a:endParaRPr>
          </a:p>
        </p:txBody>
      </p:sp>
      <p:sp>
        <p:nvSpPr>
          <p:cNvPr id="36" name="椭圆 35">
            <a:extLst>
              <a:ext uri="{FF2B5EF4-FFF2-40B4-BE49-F238E27FC236}">
                <a16:creationId xmlns:a16="http://schemas.microsoft.com/office/drawing/2014/main" id="{502211E0-84C2-B0BC-3229-11A29FEC7770}"/>
              </a:ext>
            </a:extLst>
          </p:cNvPr>
          <p:cNvSpPr>
            <a:spLocks noChangeAspect="1"/>
          </p:cNvSpPr>
          <p:nvPr/>
        </p:nvSpPr>
        <p:spPr>
          <a:xfrm>
            <a:off x="4572208" y="2205417"/>
            <a:ext cx="797423" cy="797423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7030A0"/>
              </a:solidFill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53E6E6FF-28D5-5175-7659-1FD14BE901FD}"/>
              </a:ext>
            </a:extLst>
          </p:cNvPr>
          <p:cNvSpPr txBox="1"/>
          <p:nvPr/>
        </p:nvSpPr>
        <p:spPr>
          <a:xfrm>
            <a:off x="7952808" y="1490464"/>
            <a:ext cx="2120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Many-to-one</a:t>
            </a:r>
            <a:endParaRPr lang="zh-CN" altLang="en-US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27A209EB-EF69-5862-9294-54D3BC8BBBAA}"/>
              </a:ext>
            </a:extLst>
          </p:cNvPr>
          <p:cNvSpPr txBox="1"/>
          <p:nvPr/>
        </p:nvSpPr>
        <p:spPr>
          <a:xfrm>
            <a:off x="2628524" y="2427951"/>
            <a:ext cx="2120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One-to-many</a:t>
            </a:r>
            <a:endParaRPr lang="zh-CN" altLang="en-US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D5A27E58-854D-942A-0546-5662CE90D346}"/>
              </a:ext>
            </a:extLst>
          </p:cNvPr>
          <p:cNvSpPr/>
          <p:nvPr/>
        </p:nvSpPr>
        <p:spPr>
          <a:xfrm>
            <a:off x="5463155" y="1369104"/>
            <a:ext cx="1491760" cy="1554064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Flat topology</a:t>
            </a:r>
            <a:endParaRPr lang="zh-CN" altLang="en-US" sz="240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77789662-5E50-9116-4277-ADD45888891C}"/>
              </a:ext>
            </a:extLst>
          </p:cNvPr>
          <p:cNvSpPr txBox="1"/>
          <p:nvPr/>
        </p:nvSpPr>
        <p:spPr>
          <a:xfrm>
            <a:off x="4572208" y="3083286"/>
            <a:ext cx="3324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matching problem!</a:t>
            </a:r>
            <a:endParaRPr lang="zh-CN" altLang="en-US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4D13AC2F-3633-C7D9-66AC-02F436733EEB}"/>
              </a:ext>
            </a:extLst>
          </p:cNvPr>
          <p:cNvSpPr txBox="1"/>
          <p:nvPr/>
        </p:nvSpPr>
        <p:spPr>
          <a:xfrm>
            <a:off x="1045212" y="6206532"/>
            <a:ext cx="103276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NegotiaToR Matching </a:t>
            </a:r>
            <a:r>
              <a:rPr lang="en-US" altLang="zh-C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(inspired by RRM</a:t>
            </a:r>
            <a:r>
              <a:rPr lang="en-US" altLang="zh-CN" sz="28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[2]</a:t>
            </a:r>
            <a:r>
              <a:rPr lang="en-US" altLang="zh-C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E40E268-CB36-773A-CC2C-069BD8D6A7B0}"/>
              </a:ext>
            </a:extLst>
          </p:cNvPr>
          <p:cNvSpPr txBox="1"/>
          <p:nvPr/>
        </p:nvSpPr>
        <p:spPr>
          <a:xfrm>
            <a:off x="9398308" y="2671620"/>
            <a:ext cx="26524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[1] Anderson et al., </a:t>
            </a:r>
            <a:r>
              <a:rPr lang="en-US" altLang="zh-CN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ToCS</a:t>
            </a:r>
            <a:r>
              <a:rPr lang="en-US" altLang="zh-CN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’93</a:t>
            </a:r>
          </a:p>
          <a:p>
            <a:r>
              <a:rPr lang="en-US" altLang="zh-CN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[2] McKeown, PhD Thesis, UC    </a:t>
            </a:r>
          </a:p>
          <a:p>
            <a:r>
              <a:rPr lang="en-US" altLang="zh-CN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Berkeley ’95</a:t>
            </a:r>
          </a:p>
          <a:p>
            <a:r>
              <a:rPr lang="fr-FR" altLang="zh-CN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[3] McKeown et al., ToN ’99</a:t>
            </a:r>
            <a:endParaRPr lang="en-US" altLang="zh-CN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6049D48A-EFD6-7E69-76B2-D680B37886FA}"/>
              </a:ext>
            </a:extLst>
          </p:cNvPr>
          <p:cNvGrpSpPr/>
          <p:nvPr/>
        </p:nvGrpSpPr>
        <p:grpSpPr>
          <a:xfrm>
            <a:off x="9433748" y="3906189"/>
            <a:ext cx="2610711" cy="1325563"/>
            <a:chOff x="6863548" y="2207001"/>
            <a:chExt cx="3243146" cy="1325563"/>
          </a:xfrm>
        </p:grpSpPr>
        <p:cxnSp>
          <p:nvCxnSpPr>
            <p:cNvPr id="41" name="直线箭头连接符 40">
              <a:extLst>
                <a:ext uri="{FF2B5EF4-FFF2-40B4-BE49-F238E27FC236}">
                  <a16:creationId xmlns:a16="http://schemas.microsoft.com/office/drawing/2014/main" id="{5EDFCEB5-BA24-F690-7AED-8877128CB018}"/>
                </a:ext>
              </a:extLst>
            </p:cNvPr>
            <p:cNvCxnSpPr>
              <a:cxnSpLocks/>
              <a:stCxn id="60" idx="3"/>
              <a:endCxn id="63" idx="1"/>
            </p:cNvCxnSpPr>
            <p:nvPr/>
          </p:nvCxnSpPr>
          <p:spPr>
            <a:xfrm>
              <a:off x="9048374" y="3084729"/>
              <a:ext cx="615255" cy="1"/>
            </a:xfrm>
            <a:prstGeom prst="straightConnector1">
              <a:avLst/>
            </a:prstGeom>
            <a:ln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线箭头连接符 41">
              <a:extLst>
                <a:ext uri="{FF2B5EF4-FFF2-40B4-BE49-F238E27FC236}">
                  <a16:creationId xmlns:a16="http://schemas.microsoft.com/office/drawing/2014/main" id="{1DFC719B-67F7-6275-74E9-A8AD295C12D9}"/>
                </a:ext>
              </a:extLst>
            </p:cNvPr>
            <p:cNvCxnSpPr>
              <a:cxnSpLocks/>
              <a:stCxn id="59" idx="3"/>
              <a:endCxn id="62" idx="1"/>
            </p:cNvCxnSpPr>
            <p:nvPr/>
          </p:nvCxnSpPr>
          <p:spPr>
            <a:xfrm>
              <a:off x="9048374" y="2782817"/>
              <a:ext cx="615255" cy="0"/>
            </a:xfrm>
            <a:prstGeom prst="straightConnector1">
              <a:avLst/>
            </a:prstGeom>
            <a:ln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2274E828-ED80-BC85-BE8B-0AD224627A34}"/>
                </a:ext>
              </a:extLst>
            </p:cNvPr>
            <p:cNvSpPr/>
            <p:nvPr/>
          </p:nvSpPr>
          <p:spPr>
            <a:xfrm>
              <a:off x="6907040" y="2207001"/>
              <a:ext cx="1337304" cy="1325563"/>
            </a:xfrm>
            <a:prstGeom prst="rect">
              <a:avLst/>
            </a:prstGeom>
            <a:solidFill>
              <a:schemeClr val="tx2">
                <a:lumMod val="25000"/>
                <a:lumOff val="75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D5328838-BFF0-8C35-649B-5649D428011D}"/>
                </a:ext>
              </a:extLst>
            </p:cNvPr>
            <p:cNvSpPr/>
            <p:nvPr/>
          </p:nvSpPr>
          <p:spPr>
            <a:xfrm>
              <a:off x="7199986" y="2759957"/>
              <a:ext cx="68079" cy="45719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AA988777-6772-1110-035F-382D08C97791}"/>
                </a:ext>
              </a:extLst>
            </p:cNvPr>
            <p:cNvSpPr/>
            <p:nvPr/>
          </p:nvSpPr>
          <p:spPr>
            <a:xfrm>
              <a:off x="7199986" y="3061869"/>
              <a:ext cx="68079" cy="45719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EF8585A2-A381-FD61-8B74-5EE3D06A1099}"/>
                </a:ext>
              </a:extLst>
            </p:cNvPr>
            <p:cNvSpPr/>
            <p:nvPr/>
          </p:nvSpPr>
          <p:spPr>
            <a:xfrm>
              <a:off x="7199986" y="3363780"/>
              <a:ext cx="68079" cy="45719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ECAA9CFA-5742-682E-7A56-65B79AEE1447}"/>
                </a:ext>
              </a:extLst>
            </p:cNvPr>
            <p:cNvSpPr/>
            <p:nvPr/>
          </p:nvSpPr>
          <p:spPr>
            <a:xfrm>
              <a:off x="7883320" y="2759957"/>
              <a:ext cx="68079" cy="45719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B89EDD1B-E794-4D7B-3617-FF8E4A21C33F}"/>
                </a:ext>
              </a:extLst>
            </p:cNvPr>
            <p:cNvSpPr/>
            <p:nvPr/>
          </p:nvSpPr>
          <p:spPr>
            <a:xfrm>
              <a:off x="7883320" y="3061870"/>
              <a:ext cx="68079" cy="45719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4D374945-BFA6-3A08-6CCC-BA192F580B6F}"/>
                </a:ext>
              </a:extLst>
            </p:cNvPr>
            <p:cNvSpPr/>
            <p:nvPr/>
          </p:nvSpPr>
          <p:spPr>
            <a:xfrm>
              <a:off x="7883320" y="3363782"/>
              <a:ext cx="68079" cy="45719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DD5D66B6-737E-362B-DF96-E27EF974E44F}"/>
                </a:ext>
              </a:extLst>
            </p:cNvPr>
            <p:cNvSpPr txBox="1"/>
            <p:nvPr/>
          </p:nvSpPr>
          <p:spPr>
            <a:xfrm>
              <a:off x="6863548" y="2215038"/>
              <a:ext cx="7093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latin typeface="Calibri" panose="020F0502020204030204" pitchFamily="34" charset="0"/>
                  <a:cs typeface="Calibri" panose="020F0502020204030204" pitchFamily="34" charset="0"/>
                </a:rPr>
                <a:t>input</a:t>
              </a:r>
            </a:p>
          </p:txBody>
        </p:sp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EBE40B51-3431-D85F-81DD-BEDAFD826053}"/>
                </a:ext>
              </a:extLst>
            </p:cNvPr>
            <p:cNvSpPr txBox="1"/>
            <p:nvPr/>
          </p:nvSpPr>
          <p:spPr>
            <a:xfrm>
              <a:off x="7451237" y="2215038"/>
              <a:ext cx="8506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latin typeface="Calibri" panose="020F0502020204030204" pitchFamily="34" charset="0"/>
                  <a:cs typeface="Calibri" panose="020F0502020204030204" pitchFamily="34" charset="0"/>
                </a:rPr>
                <a:t>output</a:t>
              </a:r>
            </a:p>
          </p:txBody>
        </p:sp>
        <p:cxnSp>
          <p:nvCxnSpPr>
            <p:cNvPr id="53" name="直线箭头连接符 52">
              <a:extLst>
                <a:ext uri="{FF2B5EF4-FFF2-40B4-BE49-F238E27FC236}">
                  <a16:creationId xmlns:a16="http://schemas.microsoft.com/office/drawing/2014/main" id="{5DEE9120-6A52-85CB-8B7B-D85134ACE9E6}"/>
                </a:ext>
              </a:extLst>
            </p:cNvPr>
            <p:cNvCxnSpPr>
              <a:cxnSpLocks/>
              <a:stCxn id="45" idx="3"/>
              <a:endCxn id="49" idx="1"/>
            </p:cNvCxnSpPr>
            <p:nvPr/>
          </p:nvCxnSpPr>
          <p:spPr>
            <a:xfrm>
              <a:off x="7268065" y="2782817"/>
              <a:ext cx="615255" cy="30191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线箭头连接符 53">
              <a:extLst>
                <a:ext uri="{FF2B5EF4-FFF2-40B4-BE49-F238E27FC236}">
                  <a16:creationId xmlns:a16="http://schemas.microsoft.com/office/drawing/2014/main" id="{409C5992-7AD8-8D52-CEC3-E257BB62E835}"/>
                </a:ext>
              </a:extLst>
            </p:cNvPr>
            <p:cNvCxnSpPr>
              <a:cxnSpLocks/>
              <a:stCxn id="46" idx="3"/>
              <a:endCxn id="49" idx="1"/>
            </p:cNvCxnSpPr>
            <p:nvPr/>
          </p:nvCxnSpPr>
          <p:spPr>
            <a:xfrm>
              <a:off x="7268065" y="3084729"/>
              <a:ext cx="615255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线箭头连接符 54">
              <a:extLst>
                <a:ext uri="{FF2B5EF4-FFF2-40B4-BE49-F238E27FC236}">
                  <a16:creationId xmlns:a16="http://schemas.microsoft.com/office/drawing/2014/main" id="{F7C2F464-420E-2111-CCDE-F8353D12EA3F}"/>
                </a:ext>
              </a:extLst>
            </p:cNvPr>
            <p:cNvCxnSpPr>
              <a:cxnSpLocks/>
              <a:stCxn id="46" idx="3"/>
              <a:endCxn id="50" idx="1"/>
            </p:cNvCxnSpPr>
            <p:nvPr/>
          </p:nvCxnSpPr>
          <p:spPr>
            <a:xfrm>
              <a:off x="7268065" y="3084729"/>
              <a:ext cx="615255" cy="30191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线箭头连接符 55">
              <a:extLst>
                <a:ext uri="{FF2B5EF4-FFF2-40B4-BE49-F238E27FC236}">
                  <a16:creationId xmlns:a16="http://schemas.microsoft.com/office/drawing/2014/main" id="{D165BEB8-3BD1-7C34-D7F8-70A7602D07E4}"/>
                </a:ext>
              </a:extLst>
            </p:cNvPr>
            <p:cNvCxnSpPr>
              <a:cxnSpLocks/>
              <a:stCxn id="47" idx="3"/>
              <a:endCxn id="48" idx="1"/>
            </p:cNvCxnSpPr>
            <p:nvPr/>
          </p:nvCxnSpPr>
          <p:spPr>
            <a:xfrm flipV="1">
              <a:off x="7268065" y="2782817"/>
              <a:ext cx="615255" cy="60382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线箭头连接符 56">
              <a:extLst>
                <a:ext uri="{FF2B5EF4-FFF2-40B4-BE49-F238E27FC236}">
                  <a16:creationId xmlns:a16="http://schemas.microsoft.com/office/drawing/2014/main" id="{165A4DA4-F9E3-EBE5-9E3B-1C5D07AF8004}"/>
                </a:ext>
              </a:extLst>
            </p:cNvPr>
            <p:cNvCxnSpPr>
              <a:cxnSpLocks/>
              <a:stCxn id="45" idx="3"/>
              <a:endCxn id="48" idx="1"/>
            </p:cNvCxnSpPr>
            <p:nvPr/>
          </p:nvCxnSpPr>
          <p:spPr>
            <a:xfrm>
              <a:off x="7268065" y="2782817"/>
              <a:ext cx="61525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9BBB370F-32F9-9E59-5198-162B9E611AFA}"/>
                </a:ext>
              </a:extLst>
            </p:cNvPr>
            <p:cNvSpPr/>
            <p:nvPr/>
          </p:nvSpPr>
          <p:spPr>
            <a:xfrm>
              <a:off x="8687349" y="2207001"/>
              <a:ext cx="1337304" cy="1325563"/>
            </a:xfrm>
            <a:prstGeom prst="rect">
              <a:avLst/>
            </a:prstGeom>
            <a:solidFill>
              <a:srgbClr val="C2F1C8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矩形 58">
              <a:extLst>
                <a:ext uri="{FF2B5EF4-FFF2-40B4-BE49-F238E27FC236}">
                  <a16:creationId xmlns:a16="http://schemas.microsoft.com/office/drawing/2014/main" id="{12206260-2D9C-9D1E-825A-84BA9D4BAC3D}"/>
                </a:ext>
              </a:extLst>
            </p:cNvPr>
            <p:cNvSpPr/>
            <p:nvPr/>
          </p:nvSpPr>
          <p:spPr>
            <a:xfrm>
              <a:off x="8980295" y="2759957"/>
              <a:ext cx="68079" cy="45719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FCACCF1F-6CCA-F1EA-8DBE-9FB94AD2165B}"/>
                </a:ext>
              </a:extLst>
            </p:cNvPr>
            <p:cNvSpPr/>
            <p:nvPr/>
          </p:nvSpPr>
          <p:spPr>
            <a:xfrm>
              <a:off x="8980295" y="3061869"/>
              <a:ext cx="68079" cy="45719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01BAD03B-63BD-8CB3-6655-E0BA441DE798}"/>
                </a:ext>
              </a:extLst>
            </p:cNvPr>
            <p:cNvSpPr/>
            <p:nvPr/>
          </p:nvSpPr>
          <p:spPr>
            <a:xfrm>
              <a:off x="8980295" y="3363780"/>
              <a:ext cx="68079" cy="45719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矩形 61">
              <a:extLst>
                <a:ext uri="{FF2B5EF4-FFF2-40B4-BE49-F238E27FC236}">
                  <a16:creationId xmlns:a16="http://schemas.microsoft.com/office/drawing/2014/main" id="{2BB1A3A5-A879-C7BE-46BE-D1C98E366712}"/>
                </a:ext>
              </a:extLst>
            </p:cNvPr>
            <p:cNvSpPr/>
            <p:nvPr/>
          </p:nvSpPr>
          <p:spPr>
            <a:xfrm>
              <a:off x="9663629" y="2759957"/>
              <a:ext cx="68079" cy="45719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矩形 62">
              <a:extLst>
                <a:ext uri="{FF2B5EF4-FFF2-40B4-BE49-F238E27FC236}">
                  <a16:creationId xmlns:a16="http://schemas.microsoft.com/office/drawing/2014/main" id="{67FEAB81-94EC-408D-5EC8-C2B7F8C3812E}"/>
                </a:ext>
              </a:extLst>
            </p:cNvPr>
            <p:cNvSpPr/>
            <p:nvPr/>
          </p:nvSpPr>
          <p:spPr>
            <a:xfrm>
              <a:off x="9663629" y="3061870"/>
              <a:ext cx="68079" cy="45719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矩形 63">
              <a:extLst>
                <a:ext uri="{FF2B5EF4-FFF2-40B4-BE49-F238E27FC236}">
                  <a16:creationId xmlns:a16="http://schemas.microsoft.com/office/drawing/2014/main" id="{C9B75065-7BBD-CA2D-9173-3D5AA3FAF7B1}"/>
                </a:ext>
              </a:extLst>
            </p:cNvPr>
            <p:cNvSpPr/>
            <p:nvPr/>
          </p:nvSpPr>
          <p:spPr>
            <a:xfrm>
              <a:off x="9663629" y="3363782"/>
              <a:ext cx="68079" cy="45719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文本框 64">
              <a:extLst>
                <a:ext uri="{FF2B5EF4-FFF2-40B4-BE49-F238E27FC236}">
                  <a16:creationId xmlns:a16="http://schemas.microsoft.com/office/drawing/2014/main" id="{E848F11E-568A-24C6-E3A9-B83FA0B823BD}"/>
                </a:ext>
              </a:extLst>
            </p:cNvPr>
            <p:cNvSpPr txBox="1"/>
            <p:nvPr/>
          </p:nvSpPr>
          <p:spPr>
            <a:xfrm>
              <a:off x="8634740" y="2216084"/>
              <a:ext cx="7093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latin typeface="Calibri" panose="020F0502020204030204" pitchFamily="34" charset="0"/>
                  <a:cs typeface="Calibri" panose="020F0502020204030204" pitchFamily="34" charset="0"/>
                </a:rPr>
                <a:t>input</a:t>
              </a:r>
            </a:p>
          </p:txBody>
        </p:sp>
        <p:sp>
          <p:nvSpPr>
            <p:cNvPr id="66" name="文本框 65">
              <a:extLst>
                <a:ext uri="{FF2B5EF4-FFF2-40B4-BE49-F238E27FC236}">
                  <a16:creationId xmlns:a16="http://schemas.microsoft.com/office/drawing/2014/main" id="{8C2B30ED-EE1D-9C15-3231-A5E167EFFE6F}"/>
                </a:ext>
              </a:extLst>
            </p:cNvPr>
            <p:cNvSpPr txBox="1"/>
            <p:nvPr/>
          </p:nvSpPr>
          <p:spPr>
            <a:xfrm>
              <a:off x="9256000" y="2216083"/>
              <a:ext cx="8506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latin typeface="Calibri" panose="020F0502020204030204" pitchFamily="34" charset="0"/>
                  <a:cs typeface="Calibri" panose="020F0502020204030204" pitchFamily="34" charset="0"/>
                </a:rPr>
                <a:t>output</a:t>
              </a:r>
            </a:p>
          </p:txBody>
        </p:sp>
        <p:cxnSp>
          <p:nvCxnSpPr>
            <p:cNvPr id="67" name="直线箭头连接符 66">
              <a:extLst>
                <a:ext uri="{FF2B5EF4-FFF2-40B4-BE49-F238E27FC236}">
                  <a16:creationId xmlns:a16="http://schemas.microsoft.com/office/drawing/2014/main" id="{300E01E9-7C47-001B-8072-A60BA7EEBEBC}"/>
                </a:ext>
              </a:extLst>
            </p:cNvPr>
            <p:cNvCxnSpPr>
              <a:cxnSpLocks/>
              <a:stCxn id="59" idx="3"/>
              <a:endCxn id="63" idx="1"/>
            </p:cNvCxnSpPr>
            <p:nvPr/>
          </p:nvCxnSpPr>
          <p:spPr>
            <a:xfrm>
              <a:off x="9048374" y="2782817"/>
              <a:ext cx="615255" cy="30191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线箭头连接符 67">
              <a:extLst>
                <a:ext uri="{FF2B5EF4-FFF2-40B4-BE49-F238E27FC236}">
                  <a16:creationId xmlns:a16="http://schemas.microsoft.com/office/drawing/2014/main" id="{47026A32-DFA6-B120-317F-2C0E4B8B1263}"/>
                </a:ext>
              </a:extLst>
            </p:cNvPr>
            <p:cNvCxnSpPr>
              <a:cxnSpLocks/>
              <a:stCxn id="60" idx="3"/>
              <a:endCxn id="64" idx="1"/>
            </p:cNvCxnSpPr>
            <p:nvPr/>
          </p:nvCxnSpPr>
          <p:spPr>
            <a:xfrm>
              <a:off x="9048374" y="3084729"/>
              <a:ext cx="615255" cy="30191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线箭头连接符 68">
              <a:extLst>
                <a:ext uri="{FF2B5EF4-FFF2-40B4-BE49-F238E27FC236}">
                  <a16:creationId xmlns:a16="http://schemas.microsoft.com/office/drawing/2014/main" id="{FFABDCD3-BABE-B1AF-DFFA-0AB11593C488}"/>
                </a:ext>
              </a:extLst>
            </p:cNvPr>
            <p:cNvCxnSpPr>
              <a:cxnSpLocks/>
              <a:stCxn id="61" idx="3"/>
              <a:endCxn id="62" idx="1"/>
            </p:cNvCxnSpPr>
            <p:nvPr/>
          </p:nvCxnSpPr>
          <p:spPr>
            <a:xfrm flipV="1">
              <a:off x="9048374" y="2782817"/>
              <a:ext cx="615255" cy="60382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右箭头 69">
              <a:extLst>
                <a:ext uri="{FF2B5EF4-FFF2-40B4-BE49-F238E27FC236}">
                  <a16:creationId xmlns:a16="http://schemas.microsoft.com/office/drawing/2014/main" id="{C8AD675D-FFE4-5F13-BFA9-59787191C922}"/>
                </a:ext>
              </a:extLst>
            </p:cNvPr>
            <p:cNvSpPr/>
            <p:nvPr/>
          </p:nvSpPr>
          <p:spPr>
            <a:xfrm>
              <a:off x="8402782" y="2867890"/>
              <a:ext cx="180109" cy="145473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7467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9" grpId="0"/>
      <p:bldP spid="44" grpId="0"/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>
            <a:extLst>
              <a:ext uri="{FF2B5EF4-FFF2-40B4-BE49-F238E27FC236}">
                <a16:creationId xmlns:a16="http://schemas.microsoft.com/office/drawing/2014/main" id="{F2A12EAF-0C5F-CAAB-3C96-DD29F813CF27}"/>
              </a:ext>
            </a:extLst>
          </p:cNvPr>
          <p:cNvSpPr txBox="1"/>
          <p:nvPr/>
        </p:nvSpPr>
        <p:spPr>
          <a:xfrm>
            <a:off x="1839569" y="4018292"/>
            <a:ext cx="902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AWGR</a:t>
            </a:r>
            <a:endParaRPr lang="zh-CN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2" name="文本框 461">
            <a:extLst>
              <a:ext uri="{FF2B5EF4-FFF2-40B4-BE49-F238E27FC236}">
                <a16:creationId xmlns:a16="http://schemas.microsoft.com/office/drawing/2014/main" id="{7B01591E-DF40-0D94-2130-BA64EF8C9F37}"/>
              </a:ext>
            </a:extLst>
          </p:cNvPr>
          <p:cNvSpPr txBox="1"/>
          <p:nvPr/>
        </p:nvSpPr>
        <p:spPr>
          <a:xfrm>
            <a:off x="2006785" y="5070198"/>
            <a:ext cx="468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err="1">
                <a:latin typeface="Calibri" panose="020F0502020204030204" pitchFamily="34" charset="0"/>
                <a:cs typeface="Calibri" panose="020F0502020204030204" pitchFamily="34" charset="0"/>
              </a:rPr>
              <a:t>Src</a:t>
            </a:r>
            <a:endParaRPr lang="en-US" altLang="zh-CN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3" name="文本框 462">
            <a:extLst>
              <a:ext uri="{FF2B5EF4-FFF2-40B4-BE49-F238E27FC236}">
                <a16:creationId xmlns:a16="http://schemas.microsoft.com/office/drawing/2014/main" id="{1301C2EF-FCB4-97EF-04E3-7124D5E322B7}"/>
              </a:ext>
            </a:extLst>
          </p:cNvPr>
          <p:cNvSpPr txBox="1"/>
          <p:nvPr/>
        </p:nvSpPr>
        <p:spPr>
          <a:xfrm>
            <a:off x="1993635" y="2966399"/>
            <a:ext cx="499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Dst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549168BB-349C-6144-8A25-46206E8331EE}"/>
              </a:ext>
            </a:extLst>
          </p:cNvPr>
          <p:cNvSpPr txBox="1"/>
          <p:nvPr/>
        </p:nvSpPr>
        <p:spPr>
          <a:xfrm>
            <a:off x="525234" y="1300617"/>
            <a:ext cx="11012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Example on the parallel network topology:</a:t>
            </a:r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670C2BB5-F844-5041-E089-43672C04B2B5}"/>
              </a:ext>
            </a:extLst>
          </p:cNvPr>
          <p:cNvSpPr txBox="1">
            <a:spLocks/>
          </p:cNvSpPr>
          <p:nvPr/>
        </p:nvSpPr>
        <p:spPr>
          <a:xfrm>
            <a:off x="430236" y="173933"/>
            <a:ext cx="9585961" cy="893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altLang="zh-CN" sz="3600" b="1" dirty="0"/>
              <a:t>NegotiaToR Matching on flat topologies</a:t>
            </a:r>
            <a:endParaRPr lang="zh-CN" altLang="en-US" sz="3600" b="1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1F36B35-4BCC-C6A5-F007-1B65962B9B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6040" y="2805052"/>
            <a:ext cx="6286500" cy="295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656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2319</Words>
  <Application>Microsoft Macintosh PowerPoint</Application>
  <PresentationFormat>宽屏</PresentationFormat>
  <Paragraphs>665</Paragraphs>
  <Slides>33</Slides>
  <Notes>33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0" baseType="lpstr">
      <vt:lpstr>等线</vt:lpstr>
      <vt:lpstr>SimSun</vt:lpstr>
      <vt:lpstr>Arial</vt:lpstr>
      <vt:lpstr>Calibri</vt:lpstr>
      <vt:lpstr>Cambria Math</vt:lpstr>
      <vt:lpstr>Wingdings</vt:lpstr>
      <vt:lpstr>Office 主题​​</vt:lpstr>
      <vt:lpstr>NegotiaToR: Towards A Simple Yet Effective  On-demand Reconfigurable Datacenter Network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Scheduling optical links among ToRs on flat topologies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Adapting NegotiaToR Matching to topology capability</vt:lpstr>
      <vt:lpstr>Adapting NegotiaToR Matching to topology capability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NegotiaToR slides</dc:title>
  <dc:subject/>
  <dc:creator>Cong Liang</dc:creator>
  <cp:keywords/>
  <dc:description/>
  <cp:lastModifiedBy>聪 梁</cp:lastModifiedBy>
  <cp:revision>11</cp:revision>
  <dcterms:created xsi:type="dcterms:W3CDTF">2025-06-11T06:11:13Z</dcterms:created>
  <dcterms:modified xsi:type="dcterms:W3CDTF">2025-06-11T06:47:43Z</dcterms:modified>
  <cp:category/>
</cp:coreProperties>
</file>